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75" r:id="rId2"/>
    <p:sldId id="259" r:id="rId3"/>
    <p:sldId id="260" r:id="rId4"/>
    <p:sldId id="276" r:id="rId5"/>
    <p:sldId id="283" r:id="rId6"/>
    <p:sldId id="277" r:id="rId7"/>
    <p:sldId id="278" r:id="rId8"/>
    <p:sldId id="261" r:id="rId9"/>
    <p:sldId id="262" r:id="rId10"/>
    <p:sldId id="279" r:id="rId11"/>
    <p:sldId id="280" r:id="rId12"/>
    <p:sldId id="263" r:id="rId13"/>
    <p:sldId id="281" r:id="rId14"/>
    <p:sldId id="264" r:id="rId15"/>
    <p:sldId id="265" r:id="rId16"/>
    <p:sldId id="271" r:id="rId17"/>
    <p:sldId id="272" r:id="rId18"/>
    <p:sldId id="273" r:id="rId19"/>
    <p:sldId id="282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1E4F5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4D50530-9C3F-4BBE-BC91-55F42E911A9C}" type="datetimeFigureOut">
              <a:rPr lang="pt-BR" smtClean="0"/>
              <a:pPr/>
              <a:t>27/11/2015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85F8F2-E769-47A9-9032-9593A640F3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530-9C3F-4BBE-BC91-55F42E911A9C}" type="datetimeFigureOut">
              <a:rPr lang="pt-BR" smtClean="0"/>
              <a:pPr/>
              <a:t>27/11/2015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F8F2-E769-47A9-9032-9593A640F3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4D50530-9C3F-4BBE-BC91-55F42E911A9C}" type="datetimeFigureOut">
              <a:rPr lang="pt-BR" smtClean="0"/>
              <a:pPr/>
              <a:t>27/11/2015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B85F8F2-E769-47A9-9032-9593A640F3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530-9C3F-4BBE-BC91-55F42E911A9C}" type="datetimeFigureOut">
              <a:rPr lang="pt-BR" smtClean="0"/>
              <a:pPr/>
              <a:t>27/11/2015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85F8F2-E769-47A9-9032-9593A640F3B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530-9C3F-4BBE-BC91-55F42E911A9C}" type="datetimeFigureOut">
              <a:rPr lang="pt-BR" smtClean="0"/>
              <a:pPr/>
              <a:t>27/11/2015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B85F8F2-E769-47A9-9032-9593A640F3B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D50530-9C3F-4BBE-BC91-55F42E911A9C}" type="datetimeFigureOut">
              <a:rPr lang="pt-BR" smtClean="0"/>
              <a:pPr/>
              <a:t>27/11/2015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B85F8F2-E769-47A9-9032-9593A640F3B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D50530-9C3F-4BBE-BC91-55F42E911A9C}" type="datetimeFigureOut">
              <a:rPr lang="pt-BR" smtClean="0"/>
              <a:pPr/>
              <a:t>27/11/2015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B85F8F2-E769-47A9-9032-9593A640F3B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530-9C3F-4BBE-BC91-55F42E911A9C}" type="datetimeFigureOut">
              <a:rPr lang="pt-BR" smtClean="0"/>
              <a:pPr/>
              <a:t>27/11/2015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85F8F2-E769-47A9-9032-9593A640F3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530-9C3F-4BBE-BC91-55F42E911A9C}" type="datetimeFigureOut">
              <a:rPr lang="pt-BR" smtClean="0"/>
              <a:pPr/>
              <a:t>27/11/2015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85F8F2-E769-47A9-9032-9593A640F3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530-9C3F-4BBE-BC91-55F42E911A9C}" type="datetimeFigureOut">
              <a:rPr lang="pt-BR" smtClean="0"/>
              <a:pPr/>
              <a:t>27/11/2015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85F8F2-E769-47A9-9032-9593A640F3B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4D50530-9C3F-4BBE-BC91-55F42E911A9C}" type="datetimeFigureOut">
              <a:rPr lang="pt-BR" smtClean="0"/>
              <a:pPr/>
              <a:t>27/11/2015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B85F8F2-E769-47A9-9032-9593A640F3B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D50530-9C3F-4BBE-BC91-55F42E911A9C}" type="datetimeFigureOut">
              <a:rPr lang="pt-BR" smtClean="0"/>
              <a:pPr/>
              <a:t>27/11/2015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B85F8F2-E769-47A9-9032-9593A640F3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87624" y="1772816"/>
            <a:ext cx="6984776" cy="2880320"/>
          </a:xfrm>
        </p:spPr>
        <p:txBody>
          <a:bodyPr>
            <a:noAutofit/>
          </a:bodyPr>
          <a:lstStyle/>
          <a:p>
            <a:pPr algn="ctr"/>
            <a:r>
              <a:rPr lang="pt-BR" sz="3600" b="1" cap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Independência da Função </a:t>
            </a:r>
            <a:br>
              <a:rPr lang="pt-BR" sz="3600" b="1" cap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600" b="1" cap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Auditoria: Um Ajuste Necessário para o Futuro </a:t>
            </a:r>
            <a:br>
              <a:rPr lang="pt-BR" sz="3600" b="1" cap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600" b="1" cap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dos Tribunais de Contas</a:t>
            </a:r>
            <a:endParaRPr lang="pt-BR" sz="3600" b="1" cap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2415952" y="6287467"/>
            <a:ext cx="6728048" cy="570533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INDEPENDÊNCIA DA FUNÇÃO DE AUDITORIA</a:t>
            </a:r>
          </a:p>
          <a:p>
            <a:endParaRPr lang="pt-BR" dirty="0"/>
          </a:p>
        </p:txBody>
      </p:sp>
      <p:pic>
        <p:nvPicPr>
          <p:cNvPr id="5" name="Imagem 4" descr="._LOGO_FENAST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6834"/>
            <a:ext cx="2375249" cy="862507"/>
          </a:xfrm>
          <a:prstGeom prst="roundRect">
            <a:avLst/>
          </a:prstGeom>
        </p:spPr>
      </p:pic>
      <p:pic>
        <p:nvPicPr>
          <p:cNvPr id="7" name="Imagem 6" descr="logo-Sindicato Fundo 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116632"/>
            <a:ext cx="1763688" cy="912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4912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920080"/>
          </a:xfrm>
        </p:spPr>
        <p:txBody>
          <a:bodyPr>
            <a:normAutofit/>
          </a:bodyPr>
          <a:lstStyle/>
          <a:p>
            <a:pPr algn="ctr"/>
            <a:r>
              <a:rPr lang="pt-BR" sz="2400" b="1" cap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Como chegamos à Independência da Função </a:t>
            </a:r>
            <a:br>
              <a:rPr lang="pt-BR" sz="2400" b="1" cap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Auditoria que queremos?</a:t>
            </a:r>
            <a:endParaRPr lang="pt-BR" sz="2400" cap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560840" cy="28083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Objetivo da chegada: </a:t>
            </a: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Reconhecimento da função de auditoria pública como independente, de atribuição exclusiva de servidores públicos efetivos treinados e capacitados para o exercício das atividades de auditoria governamental as quais, além de representarem função típica de estado, configuram o efetivo exercício de controle externo.</a:t>
            </a:r>
            <a:endParaRPr lang="pt-B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267744" y="6165304"/>
            <a:ext cx="4752528" cy="46875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Auditoria para a cidadania!</a:t>
            </a:r>
            <a:endParaRPr kumimoji="0" lang="pt-BR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pic>
        <p:nvPicPr>
          <p:cNvPr id="5" name="Imagem 4" descr="._LOGO_FENAST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95493"/>
            <a:ext cx="2375249" cy="862507"/>
          </a:xfrm>
          <a:prstGeom prst="roundRect">
            <a:avLst/>
          </a:prstGeom>
        </p:spPr>
      </p:pic>
      <p:pic>
        <p:nvPicPr>
          <p:cNvPr id="6" name="Imagem 5" descr="logo-Sindicato Fundo 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5945291"/>
            <a:ext cx="1763688" cy="912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1177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Como chegamos à Independência da Função de Auditoria que queremos?</a:t>
            </a: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Etapa interna</a:t>
            </a:r>
            <a:r>
              <a:rPr lang="pt-BR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conhecimento, discussão, concordância, identificação e </a:t>
            </a:r>
            <a:r>
              <a:rPr lang="pt-BR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externalização</a:t>
            </a:r>
            <a:r>
              <a:rPr lang="pt-BR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 ideia da independência de auditoria. (17 </a:t>
            </a:r>
            <a:r>
              <a:rPr lang="pt-BR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mil Servidores </a:t>
            </a:r>
            <a:r>
              <a:rPr lang="pt-BR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Auditoria de controle externo no Brasil)</a:t>
            </a:r>
          </a:p>
          <a:p>
            <a:pPr algn="just">
              <a:buFont typeface="Wingdings" pitchFamily="2" charset="2"/>
              <a:buChar char="q"/>
            </a:pPr>
            <a:r>
              <a:rPr lang="pt-BR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Etapa externa</a:t>
            </a:r>
            <a:r>
              <a:rPr lang="pt-BR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sociedade (cidadãos e sociedade organizada), mídia, outras carreiras (e suas entidades)</a:t>
            </a:r>
          </a:p>
          <a:p>
            <a:pPr algn="just">
              <a:buFont typeface="Wingdings" pitchFamily="2" charset="2"/>
              <a:buChar char="q"/>
            </a:pPr>
            <a:r>
              <a:rPr lang="pt-BR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Mudança Legislativa é necessária?</a:t>
            </a:r>
            <a:r>
              <a:rPr lang="pt-BR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É importante, mas não imprescindível.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PEC 75/2007</a:t>
            </a:r>
            <a:r>
              <a:rPr lang="pt-BR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(PEC do Combate à Corrupção) – Criação da Carreira Nacional</a:t>
            </a:r>
            <a:endParaRPr lang="pt-BR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738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219528" cy="792088"/>
          </a:xfrm>
        </p:spPr>
        <p:txBody>
          <a:bodyPr>
            <a:noAutofit/>
          </a:bodyPr>
          <a:lstStyle/>
          <a:p>
            <a:pPr algn="ctr"/>
            <a:r>
              <a:rPr lang="pt-BR" sz="2400" b="1" cap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Como chegamos à Independência da Função de Auditoria Que Queremos?</a:t>
            </a:r>
            <a:endParaRPr lang="pt-BR" sz="2400" cap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7497688" cy="3168352"/>
          </a:xfrm>
        </p:spPr>
        <p:txBody>
          <a:bodyPr>
            <a:noAutofit/>
          </a:bodyPr>
          <a:lstStyle/>
          <a:p>
            <a:pPr marL="0" indent="0" algn="just">
              <a:buFont typeface="Wingdings" pitchFamily="2" charset="2"/>
              <a:buChar char="q"/>
            </a:pPr>
            <a:r>
              <a:rPr lang="pt-BR" sz="2000" u="sng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200" u="sng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Mudanças que não dependem de alteração legislativa (iniciativas locais)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0" indent="0" algn="just"/>
            <a:endParaRPr lang="pt-BR" sz="2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 typeface="Wingdings" pitchFamily="2" charset="2"/>
              <a:buChar char="q"/>
            </a:pPr>
            <a:r>
              <a:rPr lang="pt-BR" sz="2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Eleição do DCF 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Diretor (Secretário) de Controle;</a:t>
            </a:r>
          </a:p>
          <a:p>
            <a:pPr marL="0" indent="0" algn="just">
              <a:buFont typeface="Wingdings" pitchFamily="2" charset="2"/>
              <a:buChar char="q"/>
            </a:pPr>
            <a:r>
              <a:rPr lang="pt-BR" sz="2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Instituição e Eleição do Conselho Superior de Auditoria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(a Auditoria de Controle Externo atuando como um todo orgânico);</a:t>
            </a:r>
          </a:p>
          <a:p>
            <a:pPr marL="0" indent="0" algn="just">
              <a:buNone/>
            </a:pPr>
            <a:endParaRPr lang="pt-BR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267744" y="6165304"/>
            <a:ext cx="4752528" cy="46875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Auditoria para a cidadania!</a:t>
            </a:r>
            <a:endParaRPr kumimoji="0" lang="pt-BR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pic>
        <p:nvPicPr>
          <p:cNvPr id="5" name="Imagem 4" descr="._LOGO_FENAST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95493"/>
            <a:ext cx="2375249" cy="862507"/>
          </a:xfrm>
          <a:prstGeom prst="roundRect">
            <a:avLst/>
          </a:prstGeom>
        </p:spPr>
      </p:pic>
      <p:pic>
        <p:nvPicPr>
          <p:cNvPr id="6" name="Imagem 5" descr="logo-Sindicato Fundo 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5945291"/>
            <a:ext cx="1763688" cy="912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que serve a Independência da Função </a:t>
            </a:r>
            <a:r>
              <a:rPr lang="pt-BR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pt-BR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Auditoria que queremos?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Font typeface="Wingdings" pitchFamily="2" charset="2"/>
              <a:buChar char="q"/>
            </a:pPr>
            <a:r>
              <a:rPr lang="pt-BR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Em primeiro lugar, </a:t>
            </a: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serve à </a:t>
            </a:r>
            <a:r>
              <a:rPr lang="pt-BR" sz="2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sociedade</a:t>
            </a: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que terá um controle externo cuja estruturação e exercício estarão mais adequados para atingir sua finalidade.</a:t>
            </a:r>
            <a:endParaRPr lang="pt-BR" sz="2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 typeface="Wingdings" pitchFamily="2" charset="2"/>
              <a:buChar char="q"/>
            </a:pPr>
            <a:r>
              <a:rPr lang="pt-BR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Efeito para os Auditores:</a:t>
            </a: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Emancipação de 17 mil Servidores </a:t>
            </a: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treinados, qualificados e com experiência </a:t>
            </a: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para Auditoria;</a:t>
            </a:r>
          </a:p>
          <a:p>
            <a:pPr marL="0" indent="0" algn="just">
              <a:buFont typeface="Wingdings" pitchFamily="2" charset="2"/>
              <a:buChar char="q"/>
            </a:pPr>
            <a:r>
              <a:rPr lang="pt-BR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Resultante</a:t>
            </a:r>
            <a:r>
              <a:rPr lang="pt-BR" sz="2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Possibilidade de se priorizar, por decisão dos auditores, a realização de trabalhos </a:t>
            </a: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que resultem </a:t>
            </a: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 maior efetividade ao controle externo: combate </a:t>
            </a: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à corrupção e má </a:t>
            </a: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gestão, auditorias concomitantes</a:t>
            </a: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, operacionais, vinculadas a uma matriz de </a:t>
            </a: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risco, etc. </a:t>
            </a:r>
            <a:endParaRPr lang="pt-BR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25198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748464" cy="792088"/>
          </a:xfrm>
        </p:spPr>
        <p:txBody>
          <a:bodyPr>
            <a:normAutofit/>
          </a:bodyPr>
          <a:lstStyle/>
          <a:p>
            <a:pPr algn="ctr"/>
            <a:r>
              <a:rPr lang="pt-BR" sz="2400" b="1" cap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Construindo Carreiras Republicanas</a:t>
            </a:r>
            <a:endParaRPr lang="pt-BR" sz="2400" cap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7776864" cy="3816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Carreira Nacional de Auditoria com denominação comum e atribuições, garantias e vedações ao exercício profissional bem definidas;</a:t>
            </a:r>
          </a:p>
          <a:p>
            <a:pPr marL="0" indent="0" algn="just">
              <a:buNone/>
            </a:pPr>
            <a:endParaRPr lang="pt-BR" sz="2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Carreira Nacional de Auditoria interage de forma virtuosa com as demais carreiras dos </a:t>
            </a:r>
            <a:r>
              <a:rPr lang="pt-BR" sz="22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TCs</a:t>
            </a:r>
            <a:r>
              <a:rPr lang="pt-BR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organizando-as com definição de funções e remuneração adequadas.</a:t>
            </a: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267744" y="6165304"/>
            <a:ext cx="4752528" cy="46875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Auditoria para a cidadania!</a:t>
            </a:r>
            <a:endParaRPr kumimoji="0" lang="pt-BR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pic>
        <p:nvPicPr>
          <p:cNvPr id="5" name="Imagem 4" descr="._LOGO_FENAST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95493"/>
            <a:ext cx="2375249" cy="862507"/>
          </a:xfrm>
          <a:prstGeom prst="roundRect">
            <a:avLst/>
          </a:prstGeom>
        </p:spPr>
      </p:pic>
      <p:pic>
        <p:nvPicPr>
          <p:cNvPr id="6" name="Imagem 5" descr="logo-Sindicato Fundo 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5945291"/>
            <a:ext cx="1763688" cy="912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600" y="260648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Independência da Auditoria de Controle Externo: um ajuste necessário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2132856"/>
            <a:ext cx="8153400" cy="45243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...desejo elogiar a “opinião técnica de 14 Auditores Federais de Controle Externo, todos concursados, todos regidos por uma legislação que exige de cada um deles imparcialidade, independência, mas, principalmente coragem”.</a:t>
            </a:r>
            <a:endParaRPr lang="pt-BR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pt-BR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 marL="0" indent="0" algn="just">
              <a:buNone/>
            </a:pPr>
            <a:endParaRPr lang="pt-BR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Manifestação do Ministro Bruno Dantas no julgamento das Contas da Presidente da República, na sessão do Pleno do TCU, dia 07 de outubro de 2015.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964488" cy="990600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Construindo Tribunais de Contas do Futuro</a:t>
            </a:r>
            <a:endParaRPr lang="pt-BR" sz="2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772816"/>
            <a:ext cx="9144000" cy="4680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 construção</a:t>
            </a:r>
            <a:r>
              <a:rPr lang="pt-BR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endParaRPr lang="pt-BR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Ministros e Conselheiros: cada vez mais reconhecendo seu papel de julgador e discutindo, principalmente, forma de composição dos Conselhos Julgadores;</a:t>
            </a:r>
          </a:p>
          <a:p>
            <a:pPr>
              <a:buFont typeface="Wingdings" pitchFamily="2" charset="2"/>
              <a:buChar char="q"/>
            </a:pPr>
            <a:r>
              <a:rPr lang="pt-BR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Ministérios Público de Contas busca autonomia financeira e administrativa;</a:t>
            </a:r>
          </a:p>
          <a:p>
            <a:pPr>
              <a:buFont typeface="Wingdings" pitchFamily="2" charset="2"/>
              <a:buChar char="q"/>
            </a:pPr>
            <a:r>
              <a:rPr lang="pt-BR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Auditores desejam Independência da Função de Auditoria e Carreira Nacional de Auditoria;</a:t>
            </a:r>
          </a:p>
          <a:p>
            <a:pPr>
              <a:buFont typeface="Wingdings" pitchFamily="2" charset="2"/>
              <a:buChar char="q"/>
            </a:pPr>
            <a:r>
              <a:rPr lang="pt-BR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Sociedade precisa conhecer o papel e a importância do controle (aproximação do controle externo com o controle social).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100" b="1" u="sng" dirty="0" smtClean="0"/>
              <a:t/>
            </a:r>
            <a:br>
              <a:rPr lang="pt-BR" sz="3100" b="1" u="sng" dirty="0" smtClean="0"/>
            </a:br>
            <a:r>
              <a:rPr lang="pt-BR" sz="27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Denominações para Função de Auditoria – 34 Tribunais de Contas Brasileiros</a:t>
            </a:r>
            <a:r>
              <a:rPr lang="pt-BR" sz="27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7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27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8715436" cy="5114924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pt-BR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AUDITOR (19)</a:t>
            </a:r>
          </a:p>
          <a:p>
            <a:pPr marL="0" indent="0">
              <a:buFont typeface="Wingdings" pitchFamily="2" charset="2"/>
              <a:buChar char="q"/>
            </a:pPr>
            <a:endParaRPr lang="pt-BR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Wingdings" pitchFamily="2" charset="2"/>
              <a:buChar char="q"/>
            </a:pPr>
            <a:r>
              <a:rPr lang="pt-BR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Auditor de Controle Externo  - (07) TCDF -  TCE/ES – TCM/GO – TCE/PA -  TCM/RJ  TCE/RO – TCE/TO </a:t>
            </a:r>
          </a:p>
          <a:p>
            <a:pPr marL="0" indent="0">
              <a:buFont typeface="Wingdings" pitchFamily="2" charset="2"/>
              <a:buChar char="q"/>
            </a:pPr>
            <a:r>
              <a:rPr lang="pt-BR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Auditor Estadual de Controle externo  - (04)  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TCE/BA – TCM/BA – TCE/MA – TCE/MS</a:t>
            </a:r>
            <a:endParaRPr lang="pt-BR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Wingdings" pitchFamily="2" charset="2"/>
              <a:buChar char="q"/>
            </a:pPr>
            <a:r>
              <a:rPr lang="pt-BR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Auditor Fiscal de Controle Externo  - (02) TCE/SC – TCE/PI</a:t>
            </a:r>
          </a:p>
          <a:p>
            <a:pPr marL="0" indent="0">
              <a:buFont typeface="Wingdings" pitchFamily="2" charset="2"/>
              <a:buChar char="q"/>
            </a:pPr>
            <a:endParaRPr lang="pt-BR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Wingdings" pitchFamily="2" charset="2"/>
              <a:buChar char="q"/>
            </a:pPr>
            <a:r>
              <a:rPr lang="pt-BR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Auditor Federal de Controle Externo - (01) Distrito Federal – TCU</a:t>
            </a:r>
          </a:p>
          <a:p>
            <a:pPr marL="0" indent="0">
              <a:buFont typeface="Wingdings" pitchFamily="2" charset="2"/>
              <a:buChar char="q"/>
            </a:pPr>
            <a:r>
              <a:rPr lang="pt-BR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Auditor Fiscal de Contas Públicas  - (01) - TCE/RR</a:t>
            </a:r>
          </a:p>
          <a:p>
            <a:pPr marL="0" indent="0">
              <a:buFont typeface="Wingdings" pitchFamily="2" charset="2"/>
              <a:buChar char="q"/>
            </a:pPr>
            <a:endParaRPr lang="pt-BR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Wingdings" pitchFamily="2" charset="2"/>
              <a:buChar char="q"/>
            </a:pPr>
            <a:r>
              <a:rPr lang="pt-BR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Auditor de Contas Públicas –  (02)  TCE/PB – TCE/PE</a:t>
            </a:r>
          </a:p>
          <a:p>
            <a:pPr marL="0" indent="0">
              <a:buFont typeface="Wingdings" pitchFamily="2" charset="2"/>
              <a:buChar char="q"/>
            </a:pPr>
            <a:endParaRPr lang="pt-BR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Wingdings" pitchFamily="2" charset="2"/>
              <a:buChar char="q"/>
            </a:pPr>
            <a:r>
              <a:rPr lang="pt-BR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Auditor Público Externo  – (02) TCE/MT – TCE/RS              </a:t>
            </a:r>
            <a:r>
              <a:rPr lang="pt-BR" sz="1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          </a:t>
            </a:r>
          </a:p>
          <a:p>
            <a:pPr>
              <a:buFont typeface="Wingdings" pitchFamily="2" charset="2"/>
              <a:buChar char="q"/>
            </a:pPr>
            <a:endParaRPr lang="pt-BR" sz="12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Quadro de denominações</a:t>
            </a:r>
            <a:endParaRPr lang="pt-BR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572560" cy="497207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t-BR" sz="7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ANALISTA (13)</a:t>
            </a:r>
          </a:p>
          <a:p>
            <a:pPr>
              <a:buFont typeface="Wingdings" pitchFamily="2" charset="2"/>
              <a:buChar char="q"/>
            </a:pPr>
            <a:endParaRPr lang="pt-BR" sz="7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7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Analista de Controle Externo  - (10)</a:t>
            </a:r>
          </a:p>
          <a:p>
            <a:pPr>
              <a:buFont typeface="Wingdings" pitchFamily="2" charset="2"/>
              <a:buChar char="q"/>
            </a:pPr>
            <a:endParaRPr lang="pt-BR" sz="7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7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TCE/AC – TCE/AM – TCE/CE – TCM/CE – TCE/GO</a:t>
            </a:r>
          </a:p>
          <a:p>
            <a:pPr>
              <a:buFont typeface="Wingdings" pitchFamily="2" charset="2"/>
              <a:buChar char="q"/>
            </a:pPr>
            <a:r>
              <a:rPr lang="pt-BR" sz="7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TCE/MG – TCM/PA – TCE/RJ – TCE/RN* – TCE/SE</a:t>
            </a:r>
          </a:p>
          <a:p>
            <a:pPr>
              <a:buFont typeface="Wingdings" pitchFamily="2" charset="2"/>
              <a:buChar char="q"/>
            </a:pPr>
            <a:r>
              <a:rPr lang="pt-BR" sz="7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Analista técnico de Controle Externo - (01) – TCE/AM</a:t>
            </a:r>
          </a:p>
          <a:p>
            <a:pPr>
              <a:buFont typeface="Wingdings" pitchFamily="2" charset="2"/>
              <a:buChar char="q"/>
            </a:pPr>
            <a:endParaRPr lang="pt-BR" sz="7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7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Analista de Contas  - (01) – TCE/AL</a:t>
            </a:r>
          </a:p>
          <a:p>
            <a:pPr>
              <a:buFont typeface="Wingdings" pitchFamily="2" charset="2"/>
              <a:buChar char="q"/>
            </a:pPr>
            <a:endParaRPr lang="pt-BR" sz="7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7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Analista de Controle  - (01) – TCE/PR</a:t>
            </a:r>
          </a:p>
          <a:p>
            <a:pPr>
              <a:buFont typeface="Wingdings" pitchFamily="2" charset="2"/>
              <a:buChar char="q"/>
            </a:pPr>
            <a:endParaRPr lang="pt-BR" sz="7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7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*No RN também consta Inspetor.</a:t>
            </a:r>
          </a:p>
          <a:p>
            <a:pPr>
              <a:buFont typeface="Wingdings" pitchFamily="2" charset="2"/>
              <a:buChar char="q"/>
            </a:pPr>
            <a:endParaRPr lang="pt-BR" sz="7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7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AGENTE DE FISCALIZAÇÃO (02) – TCE/SP – TCM/SP</a:t>
            </a:r>
          </a:p>
          <a:p>
            <a:pPr>
              <a:buFont typeface="Wingdings" pitchFamily="2" charset="2"/>
              <a:buChar char="q"/>
            </a:pP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6499448" cy="720080"/>
          </a:xfrm>
        </p:spPr>
        <p:txBody>
          <a:bodyPr>
            <a:normAutofit/>
          </a:bodyPr>
          <a:lstStyle/>
          <a:p>
            <a:pPr algn="ctr"/>
            <a:r>
              <a:rPr lang="pt-BR" sz="3200" b="1" cap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Conclusão</a:t>
            </a:r>
            <a:endParaRPr lang="pt-BR" sz="3200" b="1" cap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899592" y="2564904"/>
            <a:ext cx="6705600" cy="288032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pt-BR" sz="20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“Nada é tão irresistível quanto a força de uma ideia cujo tempo chegou</a:t>
            </a:r>
            <a:r>
              <a:rPr lang="pt-BR" sz="20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.” </a:t>
            </a:r>
          </a:p>
          <a:p>
            <a:pPr algn="r"/>
            <a:r>
              <a:rPr lang="pt-BR" sz="20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(Victor Hugo)</a:t>
            </a: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/>
            <a:endParaRPr lang="pt-BR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None/>
            </a:pP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Missão dos auditores e de suas entidades representativas: demonstrar que o tempo da nossa ideia, de fato, já chegou!</a:t>
            </a:r>
          </a:p>
          <a:p>
            <a:pPr algn="just"/>
            <a:endParaRPr lang="pt-BR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endParaRPr lang="pt-BR" sz="2000" b="1" i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267744" y="6165304"/>
            <a:ext cx="4752528" cy="46875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Auditoria para a cidadania!</a:t>
            </a:r>
            <a:endParaRPr kumimoji="0" lang="pt-BR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pic>
        <p:nvPicPr>
          <p:cNvPr id="5" name="Imagem 4" descr="._LOGO_FENAST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95493"/>
            <a:ext cx="2375249" cy="862507"/>
          </a:xfrm>
          <a:prstGeom prst="roundRect">
            <a:avLst/>
          </a:prstGeom>
        </p:spPr>
      </p:pic>
      <p:pic>
        <p:nvPicPr>
          <p:cNvPr id="6" name="Imagem 5" descr="logo-Sindicato Fundo 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5945291"/>
            <a:ext cx="1763688" cy="912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324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67744" y="6165304"/>
            <a:ext cx="4752528" cy="468753"/>
          </a:xfrm>
        </p:spPr>
        <p:txBody>
          <a:bodyPr>
            <a:noAutofit/>
          </a:bodyPr>
          <a:lstStyle/>
          <a:p>
            <a:pPr algn="ctr"/>
            <a:r>
              <a:rPr lang="pt-BR" sz="2400" b="1" smtClean="0">
                <a:solidFill>
                  <a:schemeClr val="tx1"/>
                </a:solidFill>
                <a:latin typeface="Corbel" pitchFamily="34" charset="0"/>
              </a:rPr>
              <a:t>Auditoria para a cidadania!</a:t>
            </a:r>
            <a:endParaRPr lang="pt-BR" sz="24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5" name="Imagem 4" descr="._LOGO_FENAST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95493"/>
            <a:ext cx="2375249" cy="862507"/>
          </a:xfrm>
          <a:prstGeom prst="round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83568" y="40466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Sistema de Controle Externo - BR</a:t>
            </a:r>
            <a:endParaRPr lang="pt-BR" sz="3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605620" cy="4013068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34 Tribunais de Contas</a:t>
            </a:r>
            <a:r>
              <a:rPr 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1 TCU; 27 </a:t>
            </a:r>
            <a:r>
              <a:rPr lang="pt-BR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TCEs</a:t>
            </a:r>
            <a:r>
              <a:rPr 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04 TC para Municípios (BA/CE/GO e PA) e 02 TCM (RJ e SP);</a:t>
            </a:r>
          </a:p>
          <a:p>
            <a:pPr algn="just">
              <a:buFont typeface="Wingdings" pitchFamily="2" charset="2"/>
              <a:buChar char="q"/>
            </a:pPr>
            <a:r>
              <a:rPr lang="pt-BR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Ausência de Sistema Nacional dos Tribunais de Contas:</a:t>
            </a:r>
            <a:r>
              <a:rPr 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Ausência de órgão nacional de referência (CNTC), com funções de correição e padronização nacional;</a:t>
            </a:r>
          </a:p>
          <a:p>
            <a:pPr algn="just">
              <a:buFont typeface="Wingdings" pitchFamily="2" charset="2"/>
              <a:buChar char="q"/>
            </a:pPr>
            <a:r>
              <a:rPr lang="pt-BR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Tribunal de Contas na Ordem Constitucional: </a:t>
            </a:r>
            <a:r>
              <a:rPr 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Apenas Ministros e Conselheiros são membros e, teoricamente, somente eles exercem efetivamente o controle externo;</a:t>
            </a:r>
            <a:r>
              <a:rPr lang="pt-BR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r>
              <a:rPr lang="pt-BR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Composição dos </a:t>
            </a:r>
            <a:r>
              <a:rPr lang="pt-BR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TCs</a:t>
            </a:r>
            <a:r>
              <a:rPr 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Composição do Conselho julgador majoritariamente de agentes advindos do mundo político-partidário, sem a devida apuração dos requisitos exigidos constitucionalmente (Art. 73, CRFB). </a:t>
            </a:r>
          </a:p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Imagem 6" descr="logo-Sindicato Fundo 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5945291"/>
            <a:ext cx="1763688" cy="912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611560" y="225978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Estruturação dos Tribunais de Contas</a:t>
            </a:r>
            <a:br>
              <a:rPr lang="pt-BR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 grandes Funções das Cortes de Contas</a:t>
            </a:r>
            <a:endParaRPr lang="pt-BR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357158" y="1928802"/>
            <a:ext cx="8643998" cy="3929090"/>
          </a:xfrm>
        </p:spPr>
        <p:txBody>
          <a:bodyPr>
            <a:normAutofit fontScale="62500" lnSpcReduction="20000"/>
          </a:bodyPr>
          <a:lstStyle/>
          <a:p>
            <a:pPr algn="ctr"/>
            <a:endParaRPr lang="pt-BR" b="1" dirty="0" smtClean="0">
              <a:solidFill>
                <a:schemeClr val="bg1"/>
              </a:solidFill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Atual estruturação</a:t>
            </a:r>
          </a:p>
          <a:p>
            <a:endParaRPr lang="pt-BR" sz="32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3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Ministros/Conselheiros </a:t>
            </a:r>
            <a:r>
              <a:rPr lang="pt-BR" sz="3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seus </a:t>
            </a:r>
            <a:r>
              <a:rPr lang="pt-BR" sz="3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Substitutos </a:t>
            </a:r>
            <a:r>
              <a:rPr lang="pt-BR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Exercem a função decisória no Tribunal de Contas (funções julgadora e </a:t>
            </a:r>
            <a:r>
              <a:rPr lang="pt-BR" sz="32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parecerista</a:t>
            </a:r>
            <a:r>
              <a:rPr lang="pt-BR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  </a:t>
            </a:r>
            <a:endParaRPr lang="pt-BR" sz="3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endParaRPr lang="pt-BR" sz="32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3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Procuradores de Contas (MPC)</a:t>
            </a:r>
            <a:r>
              <a:rPr lang="pt-BR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Exercem a função de fiscalização da legislação e do processo relacionados aos Tribunais de Contas (</a:t>
            </a:r>
            <a:r>
              <a:rPr lang="pt-BR" sz="32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custos legis</a:t>
            </a:r>
            <a:r>
              <a:rPr lang="pt-BR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endParaRPr lang="pt-BR" sz="32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3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Auditores Públicos</a:t>
            </a:r>
            <a:r>
              <a:rPr lang="pt-BR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pt-BR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Exercem a função de auditoria governamental sobre os atos da administração pública;</a:t>
            </a:r>
            <a:endParaRPr lang="pt-BR" sz="3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endParaRPr lang="pt-BR" sz="3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267744" y="6165304"/>
            <a:ext cx="4752528" cy="46875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Auditoria para a cidadania!</a:t>
            </a:r>
            <a:endParaRPr kumimoji="0" lang="pt-BR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pic>
        <p:nvPicPr>
          <p:cNvPr id="13" name="Imagem 12" descr="._LOGO_FENAST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95493"/>
            <a:ext cx="2375249" cy="862507"/>
          </a:xfrm>
          <a:prstGeom prst="roundRect">
            <a:avLst/>
          </a:prstGeom>
        </p:spPr>
      </p:pic>
      <p:pic>
        <p:nvPicPr>
          <p:cNvPr id="14" name="Imagem 13" descr="logo-Sindicato Fundo 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5945291"/>
            <a:ext cx="1763688" cy="912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8136904" cy="864096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pt-BR" dirty="0">
                <a:solidFill>
                  <a:schemeClr val="bg1"/>
                </a:solidFill>
                <a:latin typeface="Corbel" pitchFamily="34" charset="0"/>
              </a:rPr>
            </a:br>
            <a:r>
              <a:rPr lang="pt-BR" sz="2700" b="1" cap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Estruturação dos Tribunais de Contas</a:t>
            </a:r>
            <a:br>
              <a:rPr lang="pt-BR" sz="2700" b="1" cap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700" b="1" cap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 grandes Funções das Cortes de Contas</a:t>
            </a:r>
            <a:endParaRPr lang="pt-BR" sz="2700" cap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1115616" y="1628800"/>
            <a:ext cx="6705600" cy="685800"/>
          </a:xfrm>
        </p:spPr>
        <p:txBody>
          <a:bodyPr>
            <a:no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Atual estruturação no que se refere à independência</a:t>
            </a:r>
            <a:endParaRPr lang="pt-B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267744" y="6165304"/>
            <a:ext cx="4752528" cy="46875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Auditoria para a cidadania!</a:t>
            </a:r>
            <a:endParaRPr kumimoji="0" lang="pt-BR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pic>
        <p:nvPicPr>
          <p:cNvPr id="8" name="Imagem 7" descr="._LOGO_FENAST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95493"/>
            <a:ext cx="2375249" cy="862507"/>
          </a:xfrm>
          <a:prstGeom prst="roundRect">
            <a:avLst/>
          </a:prstGeom>
        </p:spPr>
      </p:pic>
      <p:pic>
        <p:nvPicPr>
          <p:cNvPr id="9" name="Imagem 8" descr="logo-Sindicato Fundo 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5945291"/>
            <a:ext cx="1763688" cy="912709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1060728" y="2708920"/>
            <a:ext cx="194421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Ministros e Conselheiros</a:t>
            </a:r>
            <a:endParaRPr lang="pt-BR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2015716" y="3573016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1223628" y="4566170"/>
            <a:ext cx="1584176" cy="1095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Auditores </a:t>
            </a:r>
            <a:endParaRPr lang="pt-BR" dirty="0"/>
          </a:p>
        </p:txBody>
      </p:sp>
      <p:sp>
        <p:nvSpPr>
          <p:cNvPr id="13" name="Elipse 12"/>
          <p:cNvSpPr/>
          <p:nvPr/>
        </p:nvSpPr>
        <p:spPr>
          <a:xfrm>
            <a:off x="4572000" y="2706409"/>
            <a:ext cx="201622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Procuradores de Contas</a:t>
            </a:r>
            <a:endParaRPr lang="pt-BR" dirty="0"/>
          </a:p>
        </p:txBody>
      </p:sp>
      <p:cxnSp>
        <p:nvCxnSpPr>
          <p:cNvPr id="14" name="Conector reto 13"/>
          <p:cNvCxnSpPr>
            <a:stCxn id="10" idx="6"/>
            <a:endCxn id="13" idx="2"/>
          </p:cNvCxnSpPr>
          <p:nvPr/>
        </p:nvCxnSpPr>
        <p:spPr>
          <a:xfrm flipV="1">
            <a:off x="3004944" y="3138457"/>
            <a:ext cx="1567056" cy="2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4570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0"/>
            <a:ext cx="8604448" cy="1080120"/>
          </a:xfrm>
        </p:spPr>
        <p:txBody>
          <a:bodyPr>
            <a:normAutofit/>
          </a:bodyPr>
          <a:lstStyle/>
          <a:p>
            <a:pPr algn="ctr"/>
            <a:r>
              <a:rPr lang="pt-BR" sz="2400" b="1" cap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Estruturação dos Tribunais de Contas</a:t>
            </a:r>
            <a:br>
              <a:rPr lang="pt-BR" sz="2400" b="1" cap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 grandes Funções das Cortes de Contas</a:t>
            </a:r>
            <a:endParaRPr lang="pt-BR" sz="2400" dirty="0"/>
          </a:p>
        </p:txBody>
      </p:sp>
      <p:sp>
        <p:nvSpPr>
          <p:cNvPr id="6" name="Elipse 5"/>
          <p:cNvSpPr/>
          <p:nvPr/>
        </p:nvSpPr>
        <p:spPr>
          <a:xfrm>
            <a:off x="1259632" y="2862313"/>
            <a:ext cx="187220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Auditores</a:t>
            </a: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3851920" y="2898317"/>
            <a:ext cx="2088232" cy="972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Ministros e Conselheiros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6666321" y="2934321"/>
            <a:ext cx="208823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Procuradores de Contas</a:t>
            </a:r>
            <a:endParaRPr lang="pt-BR" dirty="0"/>
          </a:p>
        </p:txBody>
      </p:sp>
      <p:cxnSp>
        <p:nvCxnSpPr>
          <p:cNvPr id="9" name="Conector reto 8"/>
          <p:cNvCxnSpPr>
            <a:endCxn id="7" idx="2"/>
          </p:cNvCxnSpPr>
          <p:nvPr/>
        </p:nvCxnSpPr>
        <p:spPr>
          <a:xfrm flipV="1">
            <a:off x="3131840" y="3384371"/>
            <a:ext cx="720080" cy="18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>
            <a:endCxn id="8" idx="2"/>
          </p:cNvCxnSpPr>
          <p:nvPr/>
        </p:nvCxnSpPr>
        <p:spPr>
          <a:xfrm>
            <a:off x="5940152" y="3384371"/>
            <a:ext cx="726169" cy="18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 txBox="1">
            <a:spLocks/>
          </p:cNvSpPr>
          <p:nvPr/>
        </p:nvSpPr>
        <p:spPr>
          <a:xfrm>
            <a:off x="2267744" y="6165304"/>
            <a:ext cx="4752528" cy="46875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Auditoria para a cidadania!</a:t>
            </a:r>
            <a:endParaRPr kumimoji="0" lang="pt-BR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pic>
        <p:nvPicPr>
          <p:cNvPr id="12" name="Imagem 11" descr="._LOGO_FENAST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95493"/>
            <a:ext cx="2375249" cy="862507"/>
          </a:xfrm>
          <a:prstGeom prst="roundRect">
            <a:avLst/>
          </a:prstGeom>
        </p:spPr>
      </p:pic>
      <p:pic>
        <p:nvPicPr>
          <p:cNvPr id="13" name="Imagem 12" descr="logo-Sindicato Fundo 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5945291"/>
            <a:ext cx="1763688" cy="9127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075512" cy="792088"/>
          </a:xfrm>
        </p:spPr>
        <p:txBody>
          <a:bodyPr>
            <a:noAutofit/>
          </a:bodyPr>
          <a:lstStyle/>
          <a:p>
            <a:pPr algn="ctr"/>
            <a:r>
              <a:rPr lang="pt-BR" sz="2400" b="1" cap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que é a Independência da Função de Auditoria que Queremos?</a:t>
            </a:r>
            <a:endParaRPr lang="pt-BR" sz="2400" b="1" cap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424936" cy="374441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Independência Funcional </a:t>
            </a: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Divide-se em </a:t>
            </a:r>
            <a:r>
              <a:rPr lang="pt-BR" sz="2000" u="sng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independência-técnica</a:t>
            </a: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(individual) e </a:t>
            </a:r>
            <a:r>
              <a:rPr lang="pt-BR" sz="2000" u="sng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independência-orgânica</a:t>
            </a: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(coletiva); </a:t>
            </a:r>
          </a:p>
          <a:p>
            <a:pPr algn="just">
              <a:buFont typeface="Wingdings" pitchFamily="2" charset="2"/>
              <a:buChar char="q"/>
            </a:pP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Ministros/Conselheiros e seus Substitutos, assim como Procuradores de Contas contam com Independência-Funcional nos dois níveis. </a:t>
            </a:r>
          </a:p>
          <a:p>
            <a:pPr algn="just">
              <a:buFont typeface="Wingdings" pitchFamily="2" charset="2"/>
              <a:buChar char="q"/>
            </a:pP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Todavia, </a:t>
            </a:r>
            <a:r>
              <a:rPr lang="pt-BR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Auditores Públicos contam apenas com independência-técnica – e ainda parcialmente.</a:t>
            </a:r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t-B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267744" y="6165304"/>
            <a:ext cx="4752528" cy="46875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Auditoria para a cidadania!</a:t>
            </a:r>
            <a:endParaRPr kumimoji="0" lang="pt-BR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pic>
        <p:nvPicPr>
          <p:cNvPr id="5" name="Imagem 4" descr="._LOGO_FENAST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95493"/>
            <a:ext cx="2375249" cy="862507"/>
          </a:xfrm>
          <a:prstGeom prst="roundRect">
            <a:avLst/>
          </a:prstGeom>
        </p:spPr>
      </p:pic>
      <p:pic>
        <p:nvPicPr>
          <p:cNvPr id="6" name="Imagem 5" descr="logo-Sindicato Fundo 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5945291"/>
            <a:ext cx="1763688" cy="912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319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971600" y="1844824"/>
            <a:ext cx="7137648" cy="33843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independência que os Auditores Públicos buscam é a </a:t>
            </a: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integralidade da independência funcional </a:t>
            </a: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 individual e a coletiva), a qual se concretiza por meio da </a:t>
            </a: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prerrogativa</a:t>
            </a: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conferida aos </a:t>
            </a: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Auditores</a:t>
            </a: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de, enquanto corpo orgânico, decidirem os aspectos </a:t>
            </a: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formais</a:t>
            </a: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(como), </a:t>
            </a: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temporais</a:t>
            </a: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(quando) e </a:t>
            </a: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materiais</a:t>
            </a: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(o quê) relativos à execução das Auditorias Governamentais, bem como </a:t>
            </a:r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 limites da independência individual</a:t>
            </a: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 </a:t>
            </a:r>
            <a:endParaRPr lang="pt-BR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27584" y="18864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que é a Independência da Função de Auditoria que Queremos?</a:t>
            </a:r>
            <a:endParaRPr lang="pt-BR" sz="24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267744" y="6165304"/>
            <a:ext cx="4752528" cy="46875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Auditoria para a cidadania!</a:t>
            </a:r>
            <a:endParaRPr kumimoji="0" lang="pt-BR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pic>
        <p:nvPicPr>
          <p:cNvPr id="8" name="Imagem 7" descr="._LOGO_FENAST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95493"/>
            <a:ext cx="2375249" cy="862507"/>
          </a:xfrm>
          <a:prstGeom prst="roundRect">
            <a:avLst/>
          </a:prstGeom>
        </p:spPr>
      </p:pic>
      <p:pic>
        <p:nvPicPr>
          <p:cNvPr id="9" name="Imagem 8" descr="logo-Sindicato Fundo 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5945291"/>
            <a:ext cx="1763688" cy="912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945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683568" y="188640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Como </a:t>
            </a:r>
            <a:r>
              <a:rPr lang="pt-BR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chegamos à Independência da Função de Auditoria que queremos?</a:t>
            </a:r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214282" y="1643050"/>
            <a:ext cx="8786874" cy="4143404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Antes de responder à pergunta acima, convém questionar: há razões técnicas para defender a Independência da Função de Auditoria?</a:t>
            </a:r>
          </a:p>
          <a:p>
            <a:pPr algn="just"/>
            <a:endParaRPr lang="pt-BR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0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resposta é positiva. As normas da INTOSAI (nos capítulos “Normas de Auditoria Pública” e “Código de Ética e Normas de Auditoria”) são claras ao preverem a necessidade da independência dos auditores. Doutrina brasileira e estrangeira que tratam de Auditoria Governamental vão no mesmo sentido. </a:t>
            </a:r>
            <a:endParaRPr lang="pt-BR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267744" y="6165304"/>
            <a:ext cx="4752528" cy="46875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Auditoria para a cidadania!</a:t>
            </a:r>
            <a:endParaRPr kumimoji="0" lang="pt-BR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pic>
        <p:nvPicPr>
          <p:cNvPr id="9" name="Imagem 8" descr="._LOGO_FENAST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95493"/>
            <a:ext cx="2375249" cy="862507"/>
          </a:xfrm>
          <a:prstGeom prst="roundRect">
            <a:avLst/>
          </a:prstGeom>
        </p:spPr>
      </p:pic>
      <p:pic>
        <p:nvPicPr>
          <p:cNvPr id="11" name="Imagem 10" descr="logo-Sindicato Fundo 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5945291"/>
            <a:ext cx="1763688" cy="912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Como chegamos à Independência da Função de Auditoria que queremos?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472" y="1785926"/>
            <a:ext cx="8153400" cy="44958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(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Segue) </a:t>
            </a:r>
            <a:r>
              <a:rPr lang="pt-B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Razões técnicas.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teoria da </a:t>
            </a:r>
            <a:r>
              <a:rPr lang="pt-BR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pt-BR" u="sng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processualidade</a:t>
            </a:r>
            <a:r>
              <a:rPr lang="pt-BR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ampla”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exige que toda atuação estatal ocorra por meio de processo adequado aos fins que se propõe e que observe os preceitos constitucionais (respeito às garantias no processo de contas).</a:t>
            </a:r>
          </a:p>
          <a:p>
            <a:pPr marL="0" indent="0" algn="just"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Dentro da adequada estruturação do processo de contas, </a:t>
            </a:r>
            <a:r>
              <a:rPr lang="pt-B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não se pode permitir que fases/etapas necessariamente distintas e independentes sejam de responsabilidade da mesma função.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Essa é a lógica do Poder Judiciário, que exige que os julgadores sejam imparciais e respeitem o princípio da demanda. Utilizando a mesma lógica, em analogia, para os Tribunais de Contas, entende-se que os Ministros/Conselheiros não participem de outras fases do processo de contas que não a de julgamento/parecer.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454</TotalTime>
  <Words>1280</Words>
  <Application>Microsoft Office PowerPoint</Application>
  <PresentationFormat>Apresentação na tela (4:3)</PresentationFormat>
  <Paragraphs>120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Mediano</vt:lpstr>
      <vt:lpstr>Independência da Função  de Auditoria: Um Ajuste Necessário para o Futuro  dos Tribunais de Contas</vt:lpstr>
      <vt:lpstr>Auditoria para a cidadania!</vt:lpstr>
      <vt:lpstr>Slide 3</vt:lpstr>
      <vt:lpstr> A Estruturação dos Tribunais de Contas as grandes Funções das Cortes de Contas</vt:lpstr>
      <vt:lpstr>A Estruturação dos Tribunais de Contas as grandes Funções das Cortes de Contas</vt:lpstr>
      <vt:lpstr>O que é a Independência da Função de Auditoria que Queremos?</vt:lpstr>
      <vt:lpstr>Slide 7</vt:lpstr>
      <vt:lpstr>Slide 8</vt:lpstr>
      <vt:lpstr>Como chegamos à Independência da Função de Auditoria que queremos?</vt:lpstr>
      <vt:lpstr>Como chegamos à Independência da Função  de Auditoria que queremos?</vt:lpstr>
      <vt:lpstr>Como chegamos à Independência da Função de Auditoria que queremos?</vt:lpstr>
      <vt:lpstr>Como chegamos à Independência da Função de Auditoria Que Queremos?</vt:lpstr>
      <vt:lpstr>Para que serve a Independência da Função  de Auditoria que queremos?</vt:lpstr>
      <vt:lpstr>Construindo Carreiras Republicanas</vt:lpstr>
      <vt:lpstr>A Independência da Auditoria de Controle Externo: um ajuste necessário</vt:lpstr>
      <vt:lpstr>Construindo Tribunais de Contas do Futuro</vt:lpstr>
      <vt:lpstr> Denominações para Função de Auditoria – 34 Tribunais de Contas Brasileiros </vt:lpstr>
      <vt:lpstr>Quadro de denominações</vt:lpstr>
      <vt:lpstr>Conclusão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Auditoria para a cidadania!</dc:title>
  <dc:creator>imprensa2</dc:creator>
  <cp:lastModifiedBy>imprensa</cp:lastModifiedBy>
  <cp:revision>55</cp:revision>
  <dcterms:created xsi:type="dcterms:W3CDTF">2015-10-29T17:11:00Z</dcterms:created>
  <dcterms:modified xsi:type="dcterms:W3CDTF">2015-11-27T14:59:39Z</dcterms:modified>
</cp:coreProperties>
</file>