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70" r:id="rId5"/>
    <p:sldId id="260" r:id="rId6"/>
    <p:sldId id="261" r:id="rId7"/>
    <p:sldId id="291" r:id="rId8"/>
    <p:sldId id="271" r:id="rId9"/>
    <p:sldId id="262" r:id="rId10"/>
    <p:sldId id="263" r:id="rId11"/>
    <p:sldId id="264" r:id="rId12"/>
    <p:sldId id="265" r:id="rId13"/>
    <p:sldId id="268" r:id="rId14"/>
    <p:sldId id="269" r:id="rId15"/>
    <p:sldId id="272" r:id="rId16"/>
    <p:sldId id="297" r:id="rId17"/>
    <p:sldId id="273" r:id="rId18"/>
    <p:sldId id="274" r:id="rId19"/>
    <p:sldId id="277" r:id="rId20"/>
    <p:sldId id="276" r:id="rId21"/>
    <p:sldId id="292" r:id="rId22"/>
    <p:sldId id="293" r:id="rId23"/>
    <p:sldId id="294" r:id="rId24"/>
    <p:sldId id="278" r:id="rId25"/>
    <p:sldId id="295" r:id="rId26"/>
    <p:sldId id="296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E357-73A6-4C2D-B386-1DEA5D4E8374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2A24-F589-4E28-BE46-B514014FF5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6766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E357-73A6-4C2D-B386-1DEA5D4E8374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2A24-F589-4E28-BE46-B514014FF5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248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E357-73A6-4C2D-B386-1DEA5D4E8374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2A24-F589-4E28-BE46-B514014FF5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02971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104557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241157189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271735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255828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815463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762472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992738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6402589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E357-73A6-4C2D-B386-1DEA5D4E8374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2A24-F589-4E28-BE46-B514014FF5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48555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9726961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0098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241781325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E357-73A6-4C2D-B386-1DEA5D4E8374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2A24-F589-4E28-BE46-B514014FF5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6828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E357-73A6-4C2D-B386-1DEA5D4E8374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2A24-F589-4E28-BE46-B514014FF5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5212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E357-73A6-4C2D-B386-1DEA5D4E8374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2A24-F589-4E28-BE46-B514014FF5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0789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E357-73A6-4C2D-B386-1DEA5D4E8374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2A24-F589-4E28-BE46-B514014FF5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8001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E357-73A6-4C2D-B386-1DEA5D4E8374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2A24-F589-4E28-BE46-B514014FF5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3078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E357-73A6-4C2D-B386-1DEA5D4E8374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2A24-F589-4E28-BE46-B514014FF5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6445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E357-73A6-4C2D-B386-1DEA5D4E8374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2A24-F589-4E28-BE46-B514014FF5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4294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E357-73A6-4C2D-B386-1DEA5D4E8374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F2A24-F589-4E28-BE46-B514014FF5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0221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artisticMarker/>
                    </a14:imgEffect>
                    <a14:imgEffect>
                      <a14:saturation sat="20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</p:spTree>
    <p:extLst>
      <p:ext uri="{BB962C8B-B14F-4D97-AF65-F5344CB8AC3E}">
        <p14:creationId xmlns="" xmlns:p14="http://schemas.microsoft.com/office/powerpoint/2010/main" val="646966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1" descr="alba_nigh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6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835150" y="1125538"/>
            <a:ext cx="5184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71550" y="549275"/>
            <a:ext cx="748823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pt-BR" sz="4000" b="1">
                <a:solidFill>
                  <a:srgbClr val="00FFFF"/>
                </a:solidFill>
                <a:latin typeface="Arial Rounded MT Bold" pitchFamily="34" charset="0"/>
              </a:rPr>
              <a:t>PRÉ-SAL</a:t>
            </a:r>
          </a:p>
          <a:p>
            <a:pPr algn="ctr" eaLnBrk="1" hangingPunct="1"/>
            <a:r>
              <a:rPr lang="pt-BR" altLang="pt-BR" sz="3200" b="1">
                <a:solidFill>
                  <a:srgbClr val="00FFFF"/>
                </a:solidFill>
                <a:latin typeface="Corbel" pitchFamily="34" charset="0"/>
              </a:rPr>
              <a:t>Última chance para redenção do povo brasileiro</a:t>
            </a:r>
            <a:endParaRPr lang="pt-BR" altLang="pt-BR" sz="3200">
              <a:solidFill>
                <a:srgbClr val="00FFFF"/>
              </a:solidFill>
              <a:latin typeface="Corbel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84213" y="5157788"/>
            <a:ext cx="72009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b="1">
                <a:solidFill>
                  <a:srgbClr val="FFFF00"/>
                </a:solidFill>
                <a:latin typeface="Corbel" pitchFamily="34" charset="0"/>
              </a:rPr>
              <a:t>AEPET – Associação dos Engenheiros da PETROBRAS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600" b="1">
                <a:solidFill>
                  <a:srgbClr val="FFC000"/>
                </a:solidFill>
                <a:latin typeface="Corbel" pitchFamily="34" charset="0"/>
              </a:rPr>
              <a:t>Av. Nilo Peçanha,50/2409 – RJ  Tel.  21 2277 3750 – Fax 2533 2134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2800" b="1">
                <a:solidFill>
                  <a:prstClr val="black"/>
                </a:solidFill>
                <a:latin typeface="Corbel" pitchFamily="34" charset="0"/>
              </a:rPr>
              <a:t>www.aepet.org.br</a:t>
            </a:r>
          </a:p>
        </p:txBody>
      </p:sp>
    </p:spTree>
    <p:extLst>
      <p:ext uri="{BB962C8B-B14F-4D97-AF65-F5344CB8AC3E}">
        <p14:creationId xmlns="" xmlns:p14="http://schemas.microsoft.com/office/powerpoint/2010/main" val="998033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568952" cy="77559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altLang="pt-BR" sz="3200" b="1" i="1" dirty="0" smtClean="0">
                <a:solidFill>
                  <a:srgbClr val="FFFF00"/>
                </a:solidFill>
              </a:rPr>
              <a:t>Fusões das sete irmãs para sobreviver </a:t>
            </a:r>
            <a:br>
              <a:rPr lang="pt-BR" altLang="pt-BR" sz="3200" b="1" i="1" dirty="0" smtClean="0">
                <a:solidFill>
                  <a:srgbClr val="FFFF00"/>
                </a:solidFill>
              </a:rPr>
            </a:br>
            <a:r>
              <a:rPr lang="pt-BR" altLang="pt-BR" sz="2400" b="1" i="1" dirty="0" smtClean="0">
                <a:solidFill>
                  <a:srgbClr val="FFFF00"/>
                </a:solidFill>
              </a:rPr>
              <a:t>   (</a:t>
            </a:r>
            <a:r>
              <a:rPr lang="pt-BR" altLang="pt-BR" sz="2000" b="1" i="1" dirty="0" smtClean="0">
                <a:solidFill>
                  <a:srgbClr val="FFFF00"/>
                </a:solidFill>
              </a:rPr>
              <a:t>já dominaram</a:t>
            </a:r>
            <a:r>
              <a:rPr lang="pt-BR" altLang="pt-BR" sz="2400" b="1" i="1" dirty="0" smtClean="0">
                <a:solidFill>
                  <a:srgbClr val="FFFF00"/>
                </a:solidFill>
              </a:rPr>
              <a:t> </a:t>
            </a:r>
            <a:r>
              <a:rPr lang="pt-BR" altLang="pt-BR" sz="2000" b="1" i="1" dirty="0" smtClean="0">
                <a:solidFill>
                  <a:srgbClr val="FFFF00"/>
                </a:solidFill>
              </a:rPr>
              <a:t>90</a:t>
            </a:r>
            <a:r>
              <a:rPr lang="pt-BR" altLang="pt-BR" sz="2400" b="1" i="1" dirty="0" smtClean="0">
                <a:solidFill>
                  <a:srgbClr val="FFFF00"/>
                </a:solidFill>
              </a:rPr>
              <a:t> </a:t>
            </a:r>
            <a:r>
              <a:rPr lang="pt-BR" altLang="pt-BR" sz="2000" b="1" i="1" dirty="0" smtClean="0">
                <a:solidFill>
                  <a:srgbClr val="FFFF00"/>
                </a:solidFill>
              </a:rPr>
              <a:t>das reservas. hoje&lt;5% das reservas)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980728"/>
            <a:ext cx="8064896" cy="653717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Pct val="90000"/>
              <a:defRPr/>
            </a:pPr>
            <a:r>
              <a:rPr lang="pt-BR" altLang="pt-BR" sz="28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Braço Europeu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Pct val="90000"/>
              <a:defRPr/>
            </a:pPr>
            <a:r>
              <a:rPr lang="pt-BR" altLang="pt-BR" sz="2400" b="1" dirty="0" smtClean="0">
                <a:solidFill>
                  <a:srgbClr val="FFFF00"/>
                </a:solidFill>
              </a:rPr>
              <a:t>Repsol (Espanha) - YPF (Argentina) -  </a:t>
            </a:r>
            <a:r>
              <a:rPr lang="pt-BR" altLang="pt-BR" sz="2400" b="1" dirty="0" err="1" smtClean="0">
                <a:solidFill>
                  <a:srgbClr val="FFFF00"/>
                </a:solidFill>
              </a:rPr>
              <a:t>Eni</a:t>
            </a:r>
            <a:r>
              <a:rPr lang="pt-BR" altLang="pt-BR" sz="2400" b="1" dirty="0" smtClean="0">
                <a:solidFill>
                  <a:srgbClr val="FFFF00"/>
                </a:solidFill>
              </a:rPr>
              <a:t> </a:t>
            </a:r>
            <a:r>
              <a:rPr lang="pt-BR" altLang="pt-BR" sz="2400" b="1" dirty="0" err="1" smtClean="0">
                <a:solidFill>
                  <a:srgbClr val="FFFF00"/>
                </a:solidFill>
              </a:rPr>
              <a:t>SpA</a:t>
            </a:r>
            <a:r>
              <a:rPr lang="pt-BR" altLang="pt-BR" sz="2400" b="1" dirty="0" smtClean="0">
                <a:solidFill>
                  <a:srgbClr val="FFFF00"/>
                </a:solidFill>
              </a:rPr>
              <a:t>. (Itália) Sinopec (China)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Pct val="90000"/>
              <a:defRPr/>
            </a:pPr>
            <a:r>
              <a:rPr lang="pt-BR" altLang="pt-BR" sz="2400" b="1" dirty="0" smtClean="0">
                <a:solidFill>
                  <a:srgbClr val="FFFF00"/>
                </a:solidFill>
              </a:rPr>
              <a:t>Total (França) - Fina (Bélgica) - </a:t>
            </a:r>
            <a:r>
              <a:rPr lang="pt-BR" altLang="pt-BR" sz="2400" b="1" dirty="0" err="1" smtClean="0">
                <a:solidFill>
                  <a:srgbClr val="FFFF00"/>
                </a:solidFill>
              </a:rPr>
              <a:t>Elf</a:t>
            </a:r>
            <a:r>
              <a:rPr lang="pt-BR" altLang="pt-BR" sz="2400" b="1" dirty="0" smtClean="0">
                <a:solidFill>
                  <a:srgbClr val="FFFF00"/>
                </a:solidFill>
              </a:rPr>
              <a:t> (França)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Pct val="90000"/>
              <a:defRPr/>
            </a:pPr>
            <a:r>
              <a:rPr lang="pt-BR" altLang="pt-BR" sz="2400" b="1" dirty="0" smtClean="0">
                <a:solidFill>
                  <a:srgbClr val="FFFF00"/>
                </a:solidFill>
              </a:rPr>
              <a:t>Shell (Grã </a:t>
            </a:r>
            <a:r>
              <a:rPr lang="pt-BR" altLang="pt-BR" sz="2400" b="1" dirty="0" err="1" smtClean="0">
                <a:solidFill>
                  <a:srgbClr val="FFFF00"/>
                </a:solidFill>
              </a:rPr>
              <a:t>Brertanha</a:t>
            </a:r>
            <a:r>
              <a:rPr lang="pt-BR" altLang="pt-BR" sz="2400" b="1" dirty="0" smtClean="0">
                <a:solidFill>
                  <a:srgbClr val="FFFF00"/>
                </a:solidFill>
              </a:rPr>
              <a:t> – Holanda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Pct val="90000"/>
              <a:buFontTx/>
              <a:buNone/>
              <a:defRPr/>
            </a:pPr>
            <a:r>
              <a:rPr lang="pt-BR" altLang="pt-BR" sz="2400" b="1" dirty="0" smtClean="0">
                <a:solidFill>
                  <a:srgbClr val="FFFF00"/>
                </a:solidFill>
              </a:rPr>
              <a:t>     </a:t>
            </a:r>
            <a:r>
              <a:rPr lang="pt-BR" altLang="pt-BR" sz="28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Braço Americano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Pct val="90000"/>
              <a:defRPr/>
            </a:pPr>
            <a:r>
              <a:rPr lang="pt-BR" altLang="pt-BR" sz="2400" dirty="0" smtClean="0"/>
              <a:t>Exxon (EUA) - Mobil (EUA)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Pct val="90000"/>
              <a:defRPr/>
            </a:pPr>
            <a:r>
              <a:rPr lang="pt-BR" altLang="pt-BR" sz="2400" dirty="0" smtClean="0"/>
              <a:t>BP (Grã-Bretanha) - Amoco (EUA)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Pct val="90000"/>
              <a:defRPr/>
            </a:pPr>
            <a:r>
              <a:rPr lang="pt-BR" altLang="pt-BR" sz="2400" dirty="0" smtClean="0"/>
              <a:t>BP Amoco (Grã-Bretanha) - Arco (EUA)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Pct val="90000"/>
              <a:defRPr/>
            </a:pPr>
            <a:r>
              <a:rPr lang="pt-BR" altLang="pt-BR" sz="2400" dirty="0" smtClean="0"/>
              <a:t>Chevron (EUA) – Texaco (EUA) – </a:t>
            </a:r>
            <a:r>
              <a:rPr lang="pt-BR" altLang="pt-BR" sz="2400" dirty="0" err="1" smtClean="0"/>
              <a:t>Gulf</a:t>
            </a:r>
            <a:r>
              <a:rPr lang="pt-BR" altLang="pt-BR" sz="2400" dirty="0" smtClean="0"/>
              <a:t> (EUA)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SzPct val="90000"/>
              <a:defRPr/>
            </a:pPr>
            <a:r>
              <a:rPr lang="pt-BR" altLang="pt-BR" sz="2800" b="1" i="1" u="sn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Sócios Majoritários: Famílias </a:t>
            </a:r>
            <a:r>
              <a:rPr lang="pt-BR" altLang="pt-BR" sz="2800" b="1" i="1" u="sng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Rothschild</a:t>
            </a:r>
            <a:r>
              <a:rPr lang="pt-BR" altLang="pt-BR" sz="2800" b="1" i="1" u="sn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+ Rockfeller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SzPct val="90000"/>
              <a:defRPr/>
            </a:pPr>
            <a:endParaRPr lang="pt-BR" altLang="pt-BR" sz="2800" b="1" i="1" u="sng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2030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905750" cy="49859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pt-BR" altLang="pt-BR" sz="3200" b="1" i="1" dirty="0" smtClean="0">
                <a:solidFill>
                  <a:srgbClr val="FFFF00"/>
                </a:solidFill>
                <a:effectLst/>
              </a:rPr>
              <a:t>                   </a:t>
            </a:r>
            <a:r>
              <a:rPr lang="pt-BR" alt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o preço do petróleo caiu? 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980728"/>
            <a:ext cx="7920038" cy="478284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71500" indent="-571500">
              <a:buFontTx/>
              <a:buAutoNum type="arabicParenR"/>
            </a:pPr>
            <a:r>
              <a:rPr lang="pt-BR" altLang="pt-BR" sz="2800" dirty="0" smtClean="0">
                <a:effectLst/>
              </a:rPr>
              <a:t>EUA quer atingir a Rússia, através do aumento de produção da A</a:t>
            </a:r>
            <a:r>
              <a:rPr lang="pt-BR" altLang="pt-BR" sz="2800" dirty="0" smtClean="0"/>
              <a:t>rábia </a:t>
            </a:r>
            <a:r>
              <a:rPr lang="pt-BR" altLang="pt-BR" sz="2800" dirty="0"/>
              <a:t>Saudita como </a:t>
            </a:r>
            <a:r>
              <a:rPr lang="pt-BR" altLang="pt-BR" sz="2800" dirty="0" smtClean="0">
                <a:effectLst/>
              </a:rPr>
              <a:t>fizeram em 1990 (quebra da União Soviética);</a:t>
            </a:r>
          </a:p>
          <a:p>
            <a:pPr marL="571500" indent="-571500">
              <a:lnSpc>
                <a:spcPct val="90000"/>
              </a:lnSpc>
              <a:buFontTx/>
              <a:buAutoNum type="arabicParenR"/>
            </a:pPr>
            <a:r>
              <a:rPr lang="pt-BR" altLang="pt-BR" sz="2800" dirty="0" smtClean="0">
                <a:effectLst/>
              </a:rPr>
              <a:t>Fragilizando a Rússia atingem os BRICS;</a:t>
            </a:r>
          </a:p>
          <a:p>
            <a:pPr marL="571500" indent="-571500">
              <a:lnSpc>
                <a:spcPct val="90000"/>
              </a:lnSpc>
              <a:buFontTx/>
              <a:buAutoNum type="arabicParenR"/>
            </a:pPr>
            <a:r>
              <a:rPr lang="pt-BR" altLang="pt-BR" sz="2800" dirty="0" smtClean="0">
                <a:effectLst/>
              </a:rPr>
              <a:t>Atingindo os BRICS </a:t>
            </a:r>
            <a:r>
              <a:rPr lang="pt-BR" altLang="pt-BR" sz="2800" dirty="0" smtClean="0">
                <a:solidFill>
                  <a:srgbClr val="FFFF00"/>
                </a:solidFill>
                <a:effectLst/>
              </a:rPr>
              <a:t>impedem nova moeda</a:t>
            </a:r>
          </a:p>
          <a:p>
            <a:pPr marL="517525" lvl="1" indent="0">
              <a:buNone/>
            </a:pPr>
            <a:r>
              <a:rPr lang="pt-BR" altLang="pt-BR" dirty="0" smtClean="0"/>
              <a:t>- </a:t>
            </a:r>
            <a:r>
              <a:rPr lang="pt-BR" altLang="pt-BR" dirty="0" smtClean="0">
                <a:solidFill>
                  <a:srgbClr val="FFC000"/>
                </a:solidFill>
              </a:rPr>
              <a:t>BC brasileiro dificulta participação no novo Banco</a:t>
            </a:r>
            <a:endParaRPr lang="pt-BR" altLang="pt-BR" dirty="0" smtClean="0">
              <a:solidFill>
                <a:srgbClr val="FFC000"/>
              </a:solidFill>
              <a:effectLst/>
            </a:endParaRPr>
          </a:p>
          <a:p>
            <a:pPr marL="571500" indent="-571500">
              <a:lnSpc>
                <a:spcPct val="90000"/>
              </a:lnSpc>
              <a:buFontTx/>
              <a:buAutoNum type="arabicParenR"/>
            </a:pPr>
            <a:r>
              <a:rPr lang="pt-BR" altLang="pt-BR" sz="2800" dirty="0" smtClean="0">
                <a:effectLst/>
              </a:rPr>
              <a:t>E ainda enfraquecem Irã e Venezuela;</a:t>
            </a:r>
          </a:p>
          <a:p>
            <a:pPr marL="571500" indent="-571500">
              <a:lnSpc>
                <a:spcPct val="90000"/>
              </a:lnSpc>
              <a:buFontTx/>
              <a:buAutoNum type="arabicParenR"/>
            </a:pPr>
            <a:r>
              <a:rPr lang="pt-BR" altLang="pt-BR" sz="2800" dirty="0" smtClean="0">
                <a:effectLst/>
              </a:rPr>
              <a:t>Ministra da economia da Ucrânia é americana recém naturalizada (Boav</a:t>
            </a:r>
            <a:r>
              <a:rPr lang="pt-BR" altLang="pt-BR" sz="2800" dirty="0" smtClean="0"/>
              <a:t>entura de</a:t>
            </a:r>
            <a:r>
              <a:rPr lang="pt-BR" altLang="pt-BR" sz="2800" dirty="0" smtClean="0">
                <a:effectLst/>
              </a:rPr>
              <a:t> Souza)</a:t>
            </a:r>
          </a:p>
          <a:p>
            <a:pPr marL="571500" indent="-571500">
              <a:lnSpc>
                <a:spcPct val="90000"/>
              </a:lnSpc>
              <a:buFontTx/>
              <a:buAutoNum type="arabicParenR"/>
            </a:pPr>
            <a:r>
              <a:rPr lang="pt-BR" altLang="pt-BR" sz="2800" dirty="0" smtClean="0">
                <a:effectLst/>
              </a:rPr>
              <a:t>Arranjam desculpa para fim do </a:t>
            </a:r>
            <a:r>
              <a:rPr lang="pt-BR" altLang="pt-BR" sz="2800" dirty="0" err="1" smtClean="0">
                <a:effectLst/>
              </a:rPr>
              <a:t>Shale</a:t>
            </a:r>
            <a:r>
              <a:rPr lang="pt-BR" altLang="pt-BR" sz="2800" dirty="0" smtClean="0">
                <a:effectLst/>
              </a:rPr>
              <a:t>   </a:t>
            </a:r>
            <a:r>
              <a:rPr lang="pt-BR" altLang="pt-BR" sz="2800" dirty="0" err="1" smtClean="0">
                <a:effectLst/>
              </a:rPr>
              <a:t>Gas</a:t>
            </a:r>
            <a:r>
              <a:rPr lang="pt-BR" altLang="pt-BR" sz="2800" dirty="0" smtClean="0">
                <a:effectLst/>
              </a:rPr>
              <a:t>, que era uma farsa.</a:t>
            </a:r>
          </a:p>
        </p:txBody>
      </p:sp>
    </p:spTree>
    <p:extLst>
      <p:ext uri="{BB962C8B-B14F-4D97-AF65-F5344CB8AC3E}">
        <p14:creationId xmlns="" xmlns:p14="http://schemas.microsoft.com/office/powerpoint/2010/main" val="3256083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640" y="260648"/>
            <a:ext cx="6264275" cy="44319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3200" b="1" dirty="0" smtClean="0">
                <a:solidFill>
                  <a:srgbClr val="FFFF00"/>
                </a:solidFill>
                <a:effectLst/>
              </a:rPr>
              <a:t>POR QUE LEILÕES DE PETRÓLEO?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052736"/>
            <a:ext cx="7992367" cy="608166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ClrTx/>
            </a:pPr>
            <a:r>
              <a:rPr lang="pt-BR" altLang="pt-BR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CAMPOS  do Pré-Sal JÁ DESCOBERTOS pela PETROBRAS</a:t>
            </a:r>
          </a:p>
          <a:p>
            <a:pPr algn="ctr">
              <a:lnSpc>
                <a:spcPct val="80000"/>
              </a:lnSpc>
              <a:buClrTx/>
            </a:pPr>
            <a:r>
              <a:rPr lang="pt-BR" altLang="pt-BR" sz="2000" dirty="0" smtClean="0">
                <a:effectLst/>
              </a:rPr>
              <a:t>(bilhões de barris de óleo equivalente – boe)</a:t>
            </a:r>
          </a:p>
          <a:p>
            <a:pPr>
              <a:lnSpc>
                <a:spcPct val="80000"/>
              </a:lnSpc>
              <a:buClrTx/>
            </a:pPr>
            <a:r>
              <a:rPr lang="pt-BR" altLang="pt-BR" sz="2600" dirty="0" smtClean="0">
                <a:effectLst/>
              </a:rPr>
              <a:t>Tupi (Lula) – 9 bilhões de barris boe de reservas</a:t>
            </a:r>
          </a:p>
          <a:p>
            <a:pPr>
              <a:lnSpc>
                <a:spcPct val="80000"/>
              </a:lnSpc>
              <a:buClrTx/>
            </a:pPr>
            <a:r>
              <a:rPr lang="pt-BR" altLang="pt-BR" sz="2600" dirty="0" smtClean="0">
                <a:effectLst/>
              </a:rPr>
              <a:t>Iara – 4 bilhões</a:t>
            </a:r>
          </a:p>
          <a:p>
            <a:pPr>
              <a:lnSpc>
                <a:spcPct val="80000"/>
              </a:lnSpc>
              <a:buClrTx/>
            </a:pPr>
            <a:r>
              <a:rPr lang="pt-BR" altLang="pt-BR" sz="26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Franco – 10 bilhões </a:t>
            </a:r>
          </a:p>
          <a:p>
            <a:pPr>
              <a:lnSpc>
                <a:spcPct val="80000"/>
              </a:lnSpc>
              <a:buClrTx/>
            </a:pPr>
            <a:r>
              <a:rPr lang="pt-BR" altLang="pt-BR" sz="2600" b="1" dirty="0" smtClean="0">
                <a:solidFill>
                  <a:srgbClr val="FFC000"/>
                </a:solidFill>
                <a:effectLst/>
              </a:rPr>
              <a:t>Libra – 15 bilhões</a:t>
            </a:r>
          </a:p>
          <a:p>
            <a:pPr>
              <a:lnSpc>
                <a:spcPct val="80000"/>
              </a:lnSpc>
              <a:buClrTx/>
            </a:pPr>
            <a:r>
              <a:rPr lang="pt-BR" altLang="pt-BR" sz="2600" dirty="0" smtClean="0">
                <a:solidFill>
                  <a:srgbClr val="FFFF00"/>
                </a:solidFill>
                <a:effectLst/>
              </a:rPr>
              <a:t>Carioca e outros – 10 bilhões </a:t>
            </a:r>
          </a:p>
          <a:p>
            <a:pPr>
              <a:lnSpc>
                <a:spcPct val="80000"/>
              </a:lnSpc>
              <a:buClrTx/>
            </a:pPr>
            <a:r>
              <a:rPr lang="pt-BR" altLang="pt-BR" sz="2600" dirty="0" err="1" smtClean="0">
                <a:effectLst/>
              </a:rPr>
              <a:t>Sapinhoá</a:t>
            </a:r>
            <a:r>
              <a:rPr lang="pt-BR" altLang="pt-BR" sz="2600" dirty="0" smtClean="0">
                <a:effectLst/>
              </a:rPr>
              <a:t> (Guará) – 2 bilhões</a:t>
            </a:r>
          </a:p>
          <a:p>
            <a:pPr>
              <a:lnSpc>
                <a:spcPct val="80000"/>
              </a:lnSpc>
              <a:buClrTx/>
            </a:pPr>
            <a:r>
              <a:rPr lang="pt-BR" altLang="pt-BR" sz="2600" dirty="0" smtClean="0">
                <a:effectLst/>
              </a:rPr>
              <a:t>Área das Baleias (ES) – 6 bilhões</a:t>
            </a:r>
          </a:p>
          <a:p>
            <a:pPr>
              <a:lnSpc>
                <a:spcPct val="80000"/>
              </a:lnSpc>
              <a:buClrTx/>
            </a:pPr>
            <a:r>
              <a:rPr lang="pt-BR" altLang="pt-BR" sz="2600" dirty="0" smtClean="0">
                <a:effectLst/>
              </a:rPr>
              <a:t>Outros -  4 bilhões  </a:t>
            </a:r>
            <a:endParaRPr lang="pt-BR" altLang="pt-BR" sz="2100" b="1" dirty="0" smtClean="0"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  <a:p>
            <a:pPr>
              <a:lnSpc>
                <a:spcPct val="80000"/>
              </a:lnSpc>
              <a:buClrTx/>
            </a:pPr>
            <a:r>
              <a:rPr lang="pt-BR" altLang="pt-BR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TOTAL: 60  BILHÕES  + 17,0  ANTES DO PRÉ-SAL</a:t>
            </a:r>
          </a:p>
          <a:p>
            <a:pPr algn="ctr">
              <a:lnSpc>
                <a:spcPct val="80000"/>
              </a:lnSpc>
              <a:buClrTx/>
            </a:pPr>
            <a:r>
              <a:rPr lang="pt-BR" altLang="pt-BR" sz="2800" b="1" dirty="0" smtClean="0"/>
              <a:t>Autossuficiência para mais de 70 anos</a:t>
            </a:r>
            <a:endParaRPr lang="pt-BR" altLang="pt-BR" sz="2800" b="1" dirty="0"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  <a:p>
            <a:pPr algn="ctr">
              <a:lnSpc>
                <a:spcPct val="80000"/>
              </a:lnSpc>
              <a:buClrTx/>
            </a:pPr>
            <a:r>
              <a:rPr lang="pt-BR" altLang="pt-BR" sz="3600" b="1" dirty="0" smtClean="0">
                <a:solidFill>
                  <a:schemeClr val="tx2">
                    <a:lumMod val="75000"/>
                  </a:schemeClr>
                </a:solidFill>
              </a:rPr>
              <a:t>Absolutamente não há necessidade</a:t>
            </a:r>
          </a:p>
          <a:p>
            <a:pPr>
              <a:lnSpc>
                <a:spcPct val="80000"/>
              </a:lnSpc>
              <a:buClrTx/>
            </a:pPr>
            <a:endParaRPr lang="pt-BR" altLang="pt-BR" sz="2800" b="1" dirty="0" smtClean="0"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  <a:p>
            <a:pPr>
              <a:lnSpc>
                <a:spcPct val="80000"/>
              </a:lnSpc>
              <a:buClrTx/>
            </a:pPr>
            <a:endParaRPr lang="pt-BR" altLang="pt-BR" sz="2800" b="1" dirty="0" smtClean="0"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9905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315200" cy="44319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pt-BR" altLang="pt-BR" sz="3200" b="1" dirty="0" smtClean="0">
                <a:solidFill>
                  <a:srgbClr val="FFFF00"/>
                </a:solidFill>
                <a:effectLst/>
              </a:rPr>
              <a:t>Jogo de cartas marcadas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692697"/>
            <a:ext cx="8382000" cy="63155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pt-BR" altLang="pt-BR" sz="2400" dirty="0" smtClean="0">
                <a:effectLst/>
              </a:rPr>
              <a:t>A </a:t>
            </a:r>
            <a:r>
              <a:rPr lang="pt-BR" altLang="pt-BR" sz="2400" dirty="0" err="1" smtClean="0">
                <a:effectLst/>
              </a:rPr>
              <a:t>PPSA</a:t>
            </a:r>
            <a:r>
              <a:rPr lang="pt-BR" altLang="pt-BR" sz="2400" dirty="0" smtClean="0">
                <a:effectLst/>
              </a:rPr>
              <a:t> terá enorme responsabilidade de fiscalizar e evitar os dois principais tipos de fraude:</a:t>
            </a:r>
          </a:p>
          <a:p>
            <a:pPr algn="ctr"/>
            <a:r>
              <a:rPr lang="pt-BR" altLang="pt-BR" sz="2400" b="1" i="1" dirty="0" smtClean="0">
                <a:solidFill>
                  <a:srgbClr val="FFC000"/>
                </a:solidFill>
                <a:effectLst/>
              </a:rPr>
              <a:t>Superdimensionamento dos custos de produção e a </a:t>
            </a:r>
          </a:p>
          <a:p>
            <a:pPr algn="ctr"/>
            <a:r>
              <a:rPr lang="pt-BR" altLang="pt-BR" sz="2400" b="1" i="1" dirty="0" err="1" smtClean="0">
                <a:solidFill>
                  <a:srgbClr val="FFC000"/>
                </a:solidFill>
              </a:rPr>
              <a:t>Submedição</a:t>
            </a:r>
            <a:r>
              <a:rPr lang="pt-BR" altLang="pt-BR" sz="2400" b="1" i="1" dirty="0" smtClean="0">
                <a:solidFill>
                  <a:srgbClr val="FFC000"/>
                </a:solidFill>
              </a:rPr>
              <a:t> </a:t>
            </a:r>
            <a:r>
              <a:rPr lang="pt-BR" altLang="pt-BR" sz="2400" b="1" i="1" dirty="0" smtClean="0">
                <a:solidFill>
                  <a:srgbClr val="FFC000"/>
                </a:solidFill>
                <a:effectLst/>
              </a:rPr>
              <a:t>medição do óleo produzido.</a:t>
            </a:r>
          </a:p>
          <a:p>
            <a:r>
              <a:rPr lang="pt-BR" altLang="pt-BR" sz="2400" dirty="0" smtClean="0">
                <a:effectLst/>
              </a:rPr>
              <a:t>Os 4 nome indicados para a direção são homens do cartel do petróleo. Eles pressionaram e aplaudiram a escolha. </a:t>
            </a:r>
          </a:p>
          <a:p>
            <a:r>
              <a:rPr lang="pt-BR" altLang="pt-BR" sz="2400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Os mosqueteiros da Shell na direção da </a:t>
            </a:r>
            <a:r>
              <a:rPr lang="pt-BR" altLang="pt-BR" sz="2400" b="1" u="sng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PPSA</a:t>
            </a:r>
            <a:endParaRPr lang="pt-BR" altLang="pt-BR" sz="2400" u="sng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  <a:p>
            <a:pPr>
              <a:defRPr/>
            </a:pPr>
            <a:r>
              <a:rPr lang="pt-BR" altLang="pt-BR" sz="2400" dirty="0">
                <a:solidFill>
                  <a:srgbClr val="FFC000"/>
                </a:solidFill>
              </a:rPr>
              <a:t>Osvaldo Pedrosa </a:t>
            </a:r>
            <a:r>
              <a:rPr lang="pt-BR" altLang="pt-BR" sz="2400" dirty="0"/>
              <a:t>– primeiro brasileiro que defendeu a quebra do monopólio - braço  direito de David </a:t>
            </a:r>
            <a:r>
              <a:rPr lang="pt-BR" altLang="pt-BR" sz="2400" dirty="0" err="1"/>
              <a:t>Zilberstajn</a:t>
            </a:r>
            <a:r>
              <a:rPr lang="pt-BR" altLang="pt-BR" sz="2400" dirty="0"/>
              <a:t> na ANP.           </a:t>
            </a:r>
          </a:p>
          <a:p>
            <a:pPr>
              <a:defRPr/>
            </a:pPr>
            <a:r>
              <a:rPr lang="pt-BR" sz="2400" dirty="0">
                <a:solidFill>
                  <a:srgbClr val="FFC000"/>
                </a:solidFill>
              </a:rPr>
              <a:t>Edson </a:t>
            </a:r>
            <a:r>
              <a:rPr lang="pt-BR" sz="2400" dirty="0" err="1">
                <a:solidFill>
                  <a:srgbClr val="FFC000"/>
                </a:solidFill>
              </a:rPr>
              <a:t>Yoshihito</a:t>
            </a:r>
            <a:r>
              <a:rPr lang="pt-BR" sz="2400" dirty="0">
                <a:solidFill>
                  <a:srgbClr val="FFC000"/>
                </a:solidFill>
              </a:rPr>
              <a:t> </a:t>
            </a:r>
            <a:r>
              <a:rPr lang="pt-BR" sz="2400" dirty="0" err="1">
                <a:solidFill>
                  <a:srgbClr val="FFC000"/>
                </a:solidFill>
              </a:rPr>
              <a:t>Nakagawa</a:t>
            </a:r>
            <a:r>
              <a:rPr lang="pt-BR" sz="2400" dirty="0"/>
              <a:t>, diretor técnico de fiscalização, vindo da GE;                        </a:t>
            </a:r>
          </a:p>
          <a:p>
            <a:pPr>
              <a:defRPr/>
            </a:pPr>
            <a:r>
              <a:rPr lang="pt-BR" sz="2400" dirty="0">
                <a:solidFill>
                  <a:srgbClr val="FFC000"/>
                </a:solidFill>
              </a:rPr>
              <a:t>Renato Marcos </a:t>
            </a:r>
            <a:r>
              <a:rPr lang="pt-BR" sz="2400" dirty="0" err="1">
                <a:solidFill>
                  <a:srgbClr val="FFC000"/>
                </a:solidFill>
              </a:rPr>
              <a:t>Darros</a:t>
            </a:r>
            <a:r>
              <a:rPr lang="pt-BR" sz="2400" dirty="0">
                <a:solidFill>
                  <a:srgbClr val="FFC000"/>
                </a:solidFill>
              </a:rPr>
              <a:t> de Matos</a:t>
            </a:r>
            <a:r>
              <a:rPr lang="pt-BR" sz="2400" dirty="0"/>
              <a:t>, diretor de gestão de contratos veio da </a:t>
            </a:r>
            <a:r>
              <a:rPr lang="pt-BR" sz="2400" dirty="0" err="1"/>
              <a:t>Imetame</a:t>
            </a:r>
            <a:r>
              <a:rPr lang="pt-BR" sz="2400" dirty="0"/>
              <a:t>; </a:t>
            </a:r>
          </a:p>
          <a:p>
            <a:pPr>
              <a:defRPr/>
            </a:pPr>
            <a:r>
              <a:rPr lang="pt-BR" sz="2400" dirty="0">
                <a:solidFill>
                  <a:srgbClr val="FFC000"/>
                </a:solidFill>
              </a:rPr>
              <a:t>Antonio Cláudio Pereira da Silva</a:t>
            </a:r>
            <a:r>
              <a:rPr lang="pt-BR" sz="2400" dirty="0"/>
              <a:t>, diretor de administração, controle e finanças, vindo da Barra Energia – sócio d</a:t>
            </a:r>
            <a:r>
              <a:rPr lang="pt-BR" altLang="pt-BR" sz="2400" dirty="0"/>
              <a:t>o De Luca, </a:t>
            </a:r>
            <a:r>
              <a:rPr lang="pt-BR" altLang="pt-BR" sz="2400" dirty="0" smtClean="0"/>
              <a:t>chefe do lobby </a:t>
            </a:r>
            <a:endParaRPr lang="pt-BR" altLang="pt-BR" sz="2400" dirty="0"/>
          </a:p>
          <a:p>
            <a:endParaRPr lang="pt-BR" altLang="pt-BR" sz="2400" dirty="0" smtClean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9942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68760"/>
            <a:ext cx="8382000" cy="531837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Exclusão</a:t>
            </a:r>
          </a:p>
          <a:p>
            <a:pPr algn="ctr">
              <a:lnSpc>
                <a:spcPct val="100000"/>
              </a:lnSpc>
            </a:pPr>
            <a:r>
              <a:rPr lang="pt-BR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da Petrobras como  Operadora Única e </a:t>
            </a:r>
          </a:p>
          <a:p>
            <a:pPr algn="ctr">
              <a:lnSpc>
                <a:spcPct val="100000"/>
              </a:lnSpc>
            </a:pPr>
            <a:r>
              <a:rPr lang="pt-BR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Participante em todos os Consórcios</a:t>
            </a:r>
          </a:p>
          <a:p>
            <a:pPr>
              <a:lnSpc>
                <a:spcPct val="100000"/>
              </a:lnSpc>
            </a:pPr>
            <a:endParaRPr lang="pt-BR" sz="2800" b="1" dirty="0" smtClean="0">
              <a:solidFill>
                <a:srgbClr val="FFC00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t-BR" sz="2800" b="1" dirty="0" err="1" smtClean="0">
                <a:solidFill>
                  <a:srgbClr val="FFC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PLS</a:t>
            </a:r>
            <a:r>
              <a:rPr lang="pt-BR" sz="2800" b="1" dirty="0" smtClean="0">
                <a:solidFill>
                  <a:srgbClr val="FFC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131/15 – Sem. José Serra</a:t>
            </a:r>
          </a:p>
          <a:p>
            <a:pPr>
              <a:lnSpc>
                <a:spcPct val="100000"/>
              </a:lnSpc>
            </a:pPr>
            <a:r>
              <a:rPr lang="pt-BR" sz="2800" b="1" dirty="0" err="1" smtClean="0">
                <a:solidFill>
                  <a:srgbClr val="FFC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PLC</a:t>
            </a:r>
            <a:r>
              <a:rPr lang="pt-BR" sz="2800" b="1" dirty="0" smtClean="0">
                <a:solidFill>
                  <a:srgbClr val="FFC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600/15 – Dep. Jutahy Magalhães Júnior </a:t>
            </a:r>
          </a:p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rgbClr val="FFC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Outros dois</a:t>
            </a:r>
            <a:endParaRPr lang="pt-BR" sz="2800" b="1" dirty="0">
              <a:solidFill>
                <a:srgbClr val="FFC00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3575524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1110579"/>
          </a:xfrm>
        </p:spPr>
        <p:txBody>
          <a:bodyPr/>
          <a:lstStyle/>
          <a:p>
            <a:pPr algn="ctr"/>
            <a:r>
              <a:rPr lang="pt-BR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Atribuições e </a:t>
            </a:r>
            <a:r>
              <a:rPr lang="pt-BR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competências legais</a:t>
            </a:r>
            <a:br>
              <a:rPr lang="pt-BR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t-BR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 Petrobras</a:t>
            </a:r>
            <a:r>
              <a:rPr lang="pt-BR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pt-BR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382000" cy="4727448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Petrobras como Operadora Única </a:t>
            </a:r>
            <a:r>
              <a:rPr lang="pt-BR" dirty="0">
                <a:solidFill>
                  <a:srgbClr val="FFFF00"/>
                </a:solidFill>
              </a:rPr>
              <a:t>dos campos do pré-sal com </a:t>
            </a:r>
            <a:r>
              <a:rPr lang="pt-BR" b="1" dirty="0">
                <a:solidFill>
                  <a:srgbClr val="FFFF00"/>
                </a:solidFill>
              </a:rPr>
              <a:t>participação de no mínimo 30</a:t>
            </a:r>
            <a:r>
              <a:rPr lang="pt-BR" b="1" dirty="0" smtClean="0">
                <a:solidFill>
                  <a:srgbClr val="FFFF00"/>
                </a:solidFill>
              </a:rPr>
              <a:t>%</a:t>
            </a:r>
            <a:br>
              <a:rPr lang="pt-BR" b="1" dirty="0" smtClean="0">
                <a:solidFill>
                  <a:srgbClr val="FFFF00"/>
                </a:solidFill>
              </a:rPr>
            </a:br>
            <a:r>
              <a:rPr lang="pt-BR" dirty="0" smtClean="0"/>
              <a:t>  e responsável </a:t>
            </a:r>
            <a:r>
              <a:rPr lang="pt-BR" dirty="0"/>
              <a:t>pela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condução e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execução das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atividades de exploração, avaliação, desenvolvimento, produção e desativação das instalações de exploração e produção</a:t>
            </a:r>
            <a:r>
              <a:rPr lang="pt-BR" b="1" dirty="0" smtClean="0"/>
              <a:t>”.</a:t>
            </a:r>
          </a:p>
          <a:p>
            <a:endParaRPr lang="pt-BR" sz="2400" b="1" dirty="0"/>
          </a:p>
          <a:p>
            <a:endParaRPr lang="pt-BR" sz="2400" b="1" dirty="0" smtClean="0"/>
          </a:p>
          <a:p>
            <a:endParaRPr lang="pt-BR" sz="2400" b="1" dirty="0" smtClean="0"/>
          </a:p>
          <a:p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45166224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82000" cy="498598"/>
          </a:xfrm>
        </p:spPr>
        <p:txBody>
          <a:bodyPr/>
          <a:lstStyle/>
          <a:p>
            <a:pPr algn="ctr"/>
            <a:r>
              <a:rPr lang="pt-BR" sz="3600" b="1" dirty="0" err="1" smtClean="0"/>
              <a:t>PLS</a:t>
            </a:r>
            <a:r>
              <a:rPr lang="pt-BR" sz="3600" b="1" dirty="0" smtClean="0"/>
              <a:t> 131/15 - Alterações</a:t>
            </a:r>
            <a:endParaRPr lang="pt-BR" sz="3600" b="1" dirty="0"/>
          </a:p>
        </p:txBody>
      </p:sp>
      <p:pic>
        <p:nvPicPr>
          <p:cNvPr id="7" name="Espaço Reservado para Conteúdo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416824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4860032" y="13407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Vermelho – sai </a:t>
            </a:r>
            <a:r>
              <a:rPr lang="pt-BR" dirty="0" smtClean="0">
                <a:solidFill>
                  <a:srgbClr val="0070C0"/>
                </a:solidFill>
              </a:rPr>
              <a:t>– </a:t>
            </a:r>
            <a:r>
              <a:rPr lang="pt-BR" b="1" dirty="0" smtClean="0">
                <a:solidFill>
                  <a:srgbClr val="0070C0"/>
                </a:solidFill>
              </a:rPr>
              <a:t>azul entra</a:t>
            </a: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21268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997196"/>
          </a:xfrm>
        </p:spPr>
        <p:txBody>
          <a:bodyPr/>
          <a:lstStyle/>
          <a:p>
            <a:pPr algn="ctr"/>
            <a:r>
              <a:rPr lang="pt-BR" sz="3600" b="1" dirty="0" err="1" smtClean="0"/>
              <a:t>PLS</a:t>
            </a:r>
            <a:r>
              <a:rPr lang="pt-BR" sz="3600" b="1" dirty="0" smtClean="0"/>
              <a:t> 131/15 – </a:t>
            </a:r>
            <a:r>
              <a:rPr lang="pt-BR" sz="3600" b="1" dirty="0" err="1" smtClean="0"/>
              <a:t>Esclusões</a:t>
            </a:r>
            <a:r>
              <a:rPr lang="pt-BR" sz="3600" b="1" dirty="0" smtClean="0"/>
              <a:t/>
            </a:r>
            <a:br>
              <a:rPr lang="pt-BR" sz="3600" b="1" dirty="0" smtClean="0"/>
            </a:b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87" y="1124744"/>
            <a:ext cx="7971817" cy="5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7518884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822548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Justificações do </a:t>
            </a:r>
            <a:r>
              <a:rPr lang="pt-BR" sz="36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PLS</a:t>
            </a:r>
            <a:r>
              <a:rPr lang="pt-BR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131/15</a:t>
            </a:r>
            <a:r>
              <a:rPr lang="pt-BR" b="1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pt-BR" b="1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548938"/>
          </a:xfrm>
        </p:spPr>
        <p:txBody>
          <a:bodyPr/>
          <a:lstStyle/>
          <a:p>
            <a:r>
              <a:rPr lang="pt-BR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</a:t>
            </a:r>
            <a:r>
              <a:rPr lang="pt-BR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Urgência para atender o </a:t>
            </a:r>
            <a:r>
              <a:rPr lang="pt-BR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País?</a:t>
            </a:r>
            <a:endParaRPr lang="pt-BR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pt-BR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- Lava-Jato – criou situação </a:t>
            </a:r>
            <a:r>
              <a:rPr lang="pt-BR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insustentável?</a:t>
            </a:r>
            <a:endParaRPr lang="pt-BR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pt-BR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- Pressões financeiras pode dificultar </a:t>
            </a:r>
            <a:r>
              <a:rPr lang="pt-BR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empréstimos?</a:t>
            </a:r>
            <a:endParaRPr lang="pt-BR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pt-BR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- Crescimento </a:t>
            </a:r>
            <a:r>
              <a:rPr lang="pt-BR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internacional da </a:t>
            </a:r>
            <a:r>
              <a:rPr lang="pt-BR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oferta maior que a </a:t>
            </a:r>
            <a:r>
              <a:rPr lang="pt-BR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demanda?</a:t>
            </a:r>
            <a:endParaRPr lang="pt-BR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pt-BR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- Diminuição preço em 2015 – redução royalties e rentabilidade projetos (e depois</a:t>
            </a:r>
            <a:r>
              <a:rPr lang="pt-BR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?)</a:t>
            </a:r>
            <a:endParaRPr lang="pt-BR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pt-BR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- Retardamento irreparável por crise interna da </a:t>
            </a:r>
            <a:r>
              <a:rPr lang="pt-BR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PB?</a:t>
            </a:r>
            <a:endParaRPr lang="pt-BR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pt-BR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- Crise PB impede produção e ganhos do </a:t>
            </a:r>
            <a:r>
              <a:rPr lang="pt-BR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Governo?</a:t>
            </a:r>
            <a:endParaRPr lang="pt-BR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39211503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06523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</a:rPr>
              <a:t>Comentários às justificações</a:t>
            </a:r>
            <a:r>
              <a:rPr lang="pt-BR" b="1" u="sng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b="1" u="sng" dirty="0">
                <a:solidFill>
                  <a:schemeClr val="tx2">
                    <a:lumMod val="75000"/>
                  </a:schemeClr>
                </a:solidFill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836712"/>
            <a:ext cx="8598024" cy="746665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sz="2400" b="1" dirty="0" smtClean="0"/>
              <a:t>- </a:t>
            </a:r>
            <a:r>
              <a:rPr lang="pt-BR" sz="2400" b="1" dirty="0" smtClean="0">
                <a:solidFill>
                  <a:srgbClr val="FFFF00"/>
                </a:solidFill>
              </a:rPr>
              <a:t>Autossuficiência</a:t>
            </a:r>
            <a:r>
              <a:rPr lang="pt-BR" sz="2400" b="1" dirty="0" smtClean="0"/>
              <a:t> para mais de 60 anos</a:t>
            </a:r>
          </a:p>
          <a:p>
            <a:pPr>
              <a:spcBef>
                <a:spcPts val="1200"/>
              </a:spcBef>
            </a:pPr>
            <a:r>
              <a:rPr lang="pt-BR" sz="2400" b="1" dirty="0" smtClean="0"/>
              <a:t>- Países </a:t>
            </a:r>
            <a:r>
              <a:rPr lang="pt-B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petróleo-dependentes</a:t>
            </a:r>
            <a:r>
              <a:rPr lang="pt-BR" sz="2400" b="1" dirty="0" smtClean="0"/>
              <a:t> sem reservas</a:t>
            </a:r>
          </a:p>
          <a:p>
            <a:pPr>
              <a:spcBef>
                <a:spcPts val="1200"/>
              </a:spcBef>
            </a:pPr>
            <a:r>
              <a:rPr lang="pt-BR" sz="2400" b="1" dirty="0" smtClean="0"/>
              <a:t>- Exportação petróleo bruto </a:t>
            </a:r>
            <a:r>
              <a:rPr lang="pt-BR" sz="2400" b="1" dirty="0" smtClean="0">
                <a:solidFill>
                  <a:srgbClr val="FFFF00"/>
                </a:solidFill>
              </a:rPr>
              <a:t>sem agregar valor</a:t>
            </a:r>
          </a:p>
          <a:p>
            <a:pPr>
              <a:spcBef>
                <a:spcPts val="1200"/>
              </a:spcBef>
            </a:pPr>
            <a:r>
              <a:rPr lang="pt-BR" sz="2400" b="1" dirty="0" smtClean="0"/>
              <a:t>- Troca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riqueza real </a:t>
            </a:r>
            <a:r>
              <a:rPr lang="pt-BR" sz="2400" b="1" dirty="0" err="1" smtClean="0"/>
              <a:t>valorizante</a:t>
            </a:r>
            <a:r>
              <a:rPr lang="pt-BR" sz="2400" b="1" dirty="0" smtClean="0"/>
              <a:t> por </a:t>
            </a:r>
            <a:r>
              <a:rPr lang="pt-B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patrimônio financeiro </a:t>
            </a:r>
            <a:r>
              <a:rPr lang="pt-BR" sz="2400" b="1" dirty="0" smtClean="0"/>
              <a:t>sem lastro </a:t>
            </a:r>
            <a:r>
              <a:rPr lang="pt-BR" sz="2400" b="1" dirty="0" err="1" smtClean="0"/>
              <a:t>desvalorizante</a:t>
            </a:r>
            <a:r>
              <a:rPr lang="pt-BR" sz="2400" b="1" dirty="0" smtClean="0"/>
              <a:t>;</a:t>
            </a:r>
          </a:p>
          <a:p>
            <a:pPr>
              <a:spcBef>
                <a:spcPts val="1200"/>
              </a:spcBef>
            </a:pPr>
            <a:r>
              <a:rPr lang="pt-BR" sz="2400" b="1" dirty="0" smtClean="0"/>
              <a:t>- Todos clientes sofrem crise fornecedores e prestadores de serviço;</a:t>
            </a:r>
          </a:p>
          <a:p>
            <a:pPr>
              <a:spcBef>
                <a:spcPts val="1200"/>
              </a:spcBef>
            </a:pPr>
            <a:r>
              <a:rPr lang="pt-BR" sz="2400" b="1" dirty="0" smtClean="0"/>
              <a:t>- PB  -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recorde de produção e prêmios internacionais</a:t>
            </a:r>
          </a:p>
          <a:p>
            <a:pPr>
              <a:spcBef>
                <a:spcPts val="1200"/>
              </a:spcBef>
            </a:pPr>
            <a:r>
              <a:rPr lang="pt-BR" sz="2400" b="1" dirty="0" smtClean="0"/>
              <a:t>- </a:t>
            </a:r>
            <a:r>
              <a:rPr lang="pt-B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Pressões financeiras fabricadas</a:t>
            </a:r>
            <a:r>
              <a:rPr lang="pt-BR" sz="2400" b="1" dirty="0" smtClean="0"/>
              <a:t>: investimento para produção com garantia – PB petroleira com maiores reservas do mundo.</a:t>
            </a:r>
          </a:p>
          <a:p>
            <a:pPr>
              <a:spcBef>
                <a:spcPts val="1200"/>
              </a:spcBef>
            </a:pPr>
            <a:r>
              <a:rPr lang="pt-BR" sz="2400" b="1" dirty="0" smtClean="0"/>
              <a:t>- </a:t>
            </a:r>
            <a:r>
              <a:rPr lang="pt-B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Redução preço </a:t>
            </a:r>
            <a:r>
              <a:rPr lang="pt-BR" sz="2400" b="1" dirty="0" smtClean="0"/>
              <a:t>petróleo geopolítica – curto prazo</a:t>
            </a:r>
          </a:p>
          <a:p>
            <a:pPr>
              <a:spcBef>
                <a:spcPts val="1200"/>
              </a:spcBef>
            </a:pPr>
            <a:r>
              <a:rPr lang="pt-BR" sz="2400" b="1" dirty="0" smtClean="0"/>
              <a:t>-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Retardamento benéfico </a:t>
            </a:r>
            <a:r>
              <a:rPr lang="pt-BR" sz="2400" b="1" dirty="0" smtClean="0"/>
              <a:t>– excedente com maior rentabilidade</a:t>
            </a:r>
          </a:p>
          <a:p>
            <a:pPr>
              <a:spcBef>
                <a:spcPts val="1200"/>
              </a:spcBef>
            </a:pPr>
            <a:r>
              <a:rPr lang="pt-BR" sz="2400" b="1" dirty="0" smtClean="0"/>
              <a:t>- Interesse Brasil é </a:t>
            </a:r>
            <a:r>
              <a:rPr lang="pt-B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irrelevante </a:t>
            </a:r>
            <a:r>
              <a:rPr lang="pt-BR" sz="2400" b="1" dirty="0" smtClean="0"/>
              <a:t>para países petróleo dependentes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7231650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 txBox="1">
            <a:spLocks/>
          </p:cNvSpPr>
          <p:nvPr/>
        </p:nvSpPr>
        <p:spPr bwMode="auto">
          <a:xfrm>
            <a:off x="500063" y="428625"/>
            <a:ext cx="82153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4800" b="1" dirty="0" smtClean="0">
                <a:solidFill>
                  <a:srgbClr val="00B0F0"/>
                </a:solidFill>
                <a:latin typeface="Corbel" pitchFamily="34" charset="0"/>
              </a:rPr>
              <a:t>O Pré-Sal é Nosso?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1200" b="1" dirty="0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293891" name="Subtítulo 7"/>
          <p:cNvSpPr txBox="1">
            <a:spLocks/>
          </p:cNvSpPr>
          <p:nvPr/>
        </p:nvSpPr>
        <p:spPr bwMode="auto">
          <a:xfrm>
            <a:off x="323850" y="5229225"/>
            <a:ext cx="40322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rgbClr val="D6ECFF"/>
              </a:buClr>
              <a:buSzPct val="95000"/>
              <a:buFont typeface="Wingdings" pitchFamily="2" charset="2"/>
              <a:buNone/>
              <a:defRPr/>
            </a:pPr>
            <a:r>
              <a:rPr lang="pt-BR" sz="16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4E5B6F"/>
                  </a:outerShdw>
                </a:effectLst>
              </a:rPr>
              <a:t>Fontes</a:t>
            </a:r>
          </a:p>
          <a:p>
            <a:pPr marL="411163" indent="-342900">
              <a:spcBef>
                <a:spcPts val="700"/>
              </a:spcBef>
              <a:buClr>
                <a:srgbClr val="D6ECFF"/>
              </a:buClr>
              <a:buSzPct val="95000"/>
              <a:buFont typeface="Wingdings" pitchFamily="2" charset="2"/>
              <a:buNone/>
              <a:defRPr/>
            </a:pPr>
            <a:r>
              <a:rPr lang="pt-BR" sz="1600" b="1" dirty="0" err="1">
                <a:solidFill>
                  <a:prstClr val="white"/>
                </a:solidFill>
              </a:rPr>
              <a:t>Eng.Fernando</a:t>
            </a:r>
            <a:r>
              <a:rPr lang="pt-BR" sz="1600" b="1" dirty="0">
                <a:solidFill>
                  <a:prstClr val="white"/>
                </a:solidFill>
              </a:rPr>
              <a:t> Siqueira -</a:t>
            </a:r>
            <a:r>
              <a:rPr lang="pt-BR" sz="1600" dirty="0">
                <a:solidFill>
                  <a:prstClr val="white"/>
                </a:solidFill>
              </a:rPr>
              <a:t> Presidente AEPET</a:t>
            </a:r>
          </a:p>
        </p:txBody>
      </p:sp>
      <p:sp>
        <p:nvSpPr>
          <p:cNvPr id="20484" name="CaixaDeTexto 4"/>
          <p:cNvSpPr txBox="1">
            <a:spLocks noChangeArrowheads="1"/>
          </p:cNvSpPr>
          <p:nvPr/>
        </p:nvSpPr>
        <p:spPr bwMode="auto">
          <a:xfrm>
            <a:off x="5292725" y="5084763"/>
            <a:ext cx="33115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b="1">
                <a:solidFill>
                  <a:srgbClr val="FFCC00"/>
                </a:solidFill>
                <a:latin typeface="Corbel" pitchFamily="34" charset="0"/>
              </a:rPr>
              <a:t>Apresentador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>
                <a:solidFill>
                  <a:prstClr val="white"/>
                </a:solidFill>
                <a:latin typeface="Corbel" pitchFamily="34" charset="0"/>
              </a:rPr>
              <a:t>Raul Tadeu Bergmann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b="1">
                <a:solidFill>
                  <a:srgbClr val="7FD13B"/>
                </a:solidFill>
                <a:latin typeface="Corbel" pitchFamily="34" charset="0"/>
              </a:rPr>
              <a:t>Diretor Adj. AEPET</a:t>
            </a:r>
          </a:p>
        </p:txBody>
      </p:sp>
      <p:sp>
        <p:nvSpPr>
          <p:cNvPr id="20485" name="CaixaDeTexto 5"/>
          <p:cNvSpPr txBox="1">
            <a:spLocks noChangeArrowheads="1"/>
          </p:cNvSpPr>
          <p:nvPr/>
        </p:nvSpPr>
        <p:spPr bwMode="auto">
          <a:xfrm>
            <a:off x="555625" y="1628800"/>
            <a:ext cx="810418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Comitê Gaúcho de Defesa do </a:t>
            </a: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</a:rPr>
              <a:t>Pré-Sal</a:t>
            </a:r>
            <a:endParaRPr lang="pt-BR" sz="32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Reunião Plenária de 01/06/15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3200" dirty="0">
              <a:solidFill>
                <a:srgbClr val="FFFF00"/>
              </a:solidFill>
              <a:latin typeface="Corbe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dirty="0" smtClean="0">
                <a:solidFill>
                  <a:srgbClr val="FFFF00"/>
                </a:solidFill>
                <a:latin typeface="Corbel" pitchFamily="34" charset="0"/>
              </a:rPr>
              <a:t>Situação atual e perspectivas para a área do Pré-Sal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3200" dirty="0" smtClean="0">
              <a:solidFill>
                <a:srgbClr val="FFFF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9838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86397"/>
          </a:xfrm>
        </p:spPr>
        <p:txBody>
          <a:bodyPr/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AEPET - Principais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razões porque a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Petrobrás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 ser a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Operadora Única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Pré-Sal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08446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sz="2200" b="1" dirty="0"/>
              <a:t>1. Possibilitar controle </a:t>
            </a:r>
            <a:r>
              <a:rPr lang="pt-BR" sz="2200" b="1" dirty="0" smtClean="0"/>
              <a:t>pela União da </a:t>
            </a:r>
            <a:r>
              <a:rPr lang="pt-BR" sz="2200" b="1" dirty="0">
                <a:solidFill>
                  <a:schemeClr val="tx2">
                    <a:lumMod val="75000"/>
                  </a:schemeClr>
                </a:solidFill>
              </a:rPr>
              <a:t>taxa de produção e evitar extração predatória</a:t>
            </a:r>
          </a:p>
          <a:p>
            <a:pPr>
              <a:spcBef>
                <a:spcPts val="1200"/>
              </a:spcBef>
            </a:pPr>
            <a:r>
              <a:rPr lang="pt-BR" sz="2200" b="1" dirty="0"/>
              <a:t> </a:t>
            </a:r>
            <a:r>
              <a:rPr lang="pt-BR" sz="2200" b="1" dirty="0" smtClean="0"/>
              <a:t>2</a:t>
            </a:r>
            <a:r>
              <a:rPr lang="pt-BR" sz="2200" b="1" dirty="0"/>
              <a:t>. Evitar fraude (redução) na </a:t>
            </a:r>
            <a:r>
              <a:rPr lang="pt-BR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medição da vazão </a:t>
            </a:r>
            <a:r>
              <a:rPr lang="pt-BR" sz="2200" b="1" dirty="0"/>
              <a:t>do petróleo produzido e consequente redução da fração partilhada com a União</a:t>
            </a:r>
          </a:p>
          <a:p>
            <a:pPr>
              <a:spcBef>
                <a:spcPts val="1200"/>
              </a:spcBef>
            </a:pPr>
            <a:r>
              <a:rPr lang="pt-BR" sz="2200" b="1" dirty="0"/>
              <a:t> </a:t>
            </a:r>
            <a:r>
              <a:rPr lang="pt-BR" sz="2200" b="1" dirty="0" smtClean="0"/>
              <a:t>3</a:t>
            </a:r>
            <a:r>
              <a:rPr lang="pt-BR" sz="2200" b="1" dirty="0"/>
              <a:t>. Evitar fraude (aumento) na </a:t>
            </a:r>
            <a:r>
              <a:rPr lang="pt-BR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apropriação dos custos dos empreendimentos e da operação</a:t>
            </a:r>
            <a:r>
              <a:rPr lang="pt-BR" sz="2200" b="1" dirty="0"/>
              <a:t> com a consequente redução da fração de petróleo partilhada com a </a:t>
            </a:r>
            <a:r>
              <a:rPr lang="pt-BR" sz="2200" b="1" dirty="0" smtClean="0"/>
              <a:t>União</a:t>
            </a:r>
          </a:p>
          <a:p>
            <a:pPr>
              <a:spcBef>
                <a:spcPts val="1200"/>
              </a:spcBef>
            </a:pPr>
            <a:r>
              <a:rPr lang="pt-BR" sz="2200" b="1" dirty="0"/>
              <a:t>4. Conduzir os empreendimentos e possibilitar a adoção de política industrial para </a:t>
            </a:r>
            <a:r>
              <a:rPr lang="pt-BR" sz="2200" b="1" dirty="0">
                <a:solidFill>
                  <a:schemeClr val="tx2">
                    <a:lumMod val="75000"/>
                  </a:schemeClr>
                </a:solidFill>
              </a:rPr>
              <a:t>desenvolver fornecedores </a:t>
            </a:r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</a:rPr>
              <a:t>brasileiros</a:t>
            </a:r>
            <a:r>
              <a:rPr lang="pt-BR" sz="2200" b="1" dirty="0" smtClean="0"/>
              <a:t>, </a:t>
            </a:r>
            <a:r>
              <a:rPr lang="pt-BR" sz="2200" b="1" dirty="0"/>
              <a:t>em bases competitivas, e promover tecnologias nacionais</a:t>
            </a:r>
          </a:p>
          <a:p>
            <a:pPr>
              <a:spcBef>
                <a:spcPts val="1200"/>
              </a:spcBef>
            </a:pPr>
            <a:r>
              <a:rPr lang="pt-BR" sz="2200" b="1" dirty="0" smtClean="0"/>
              <a:t>5</a:t>
            </a:r>
            <a:r>
              <a:rPr lang="pt-BR" sz="2200" b="1" dirty="0"/>
              <a:t>. Garantir o </a:t>
            </a:r>
            <a:r>
              <a:rPr lang="pt-BR" sz="2200" b="1" dirty="0">
                <a:solidFill>
                  <a:schemeClr val="tx2">
                    <a:lumMod val="75000"/>
                  </a:schemeClr>
                </a:solidFill>
              </a:rPr>
              <a:t>desenvolvimento tecnológico</a:t>
            </a:r>
            <a:r>
              <a:rPr lang="pt-BR" sz="2200" b="1" dirty="0"/>
              <a:t> e as decorrentes vantagens comparativas com </a:t>
            </a:r>
            <a:r>
              <a:rPr lang="pt-BR" sz="2200" b="1" dirty="0" smtClean="0"/>
              <a:t>Concorrentes</a:t>
            </a:r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403770404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86397"/>
          </a:xfrm>
        </p:spPr>
        <p:txBody>
          <a:bodyPr/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AEPET - Principais razões porque a Petrobrás</a:t>
            </a:r>
            <a:b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deve ser a Operadora Única no Pré-Sal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382000" cy="4949047"/>
          </a:xfrm>
        </p:spPr>
        <p:txBody>
          <a:bodyPr/>
          <a:lstStyle/>
          <a:p>
            <a:r>
              <a:rPr lang="pt-BR" sz="2400" b="1" dirty="0"/>
              <a:t>6. Petrobrás detém tecnologia, capacidade operacional e financeira para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liderar a produção, na medida do interesse social</a:t>
            </a:r>
            <a:r>
              <a:rPr lang="pt-BR" sz="2400" b="1" dirty="0"/>
              <a:t> e do desenvolvimento econômico nacional</a:t>
            </a:r>
          </a:p>
          <a:p>
            <a:r>
              <a:rPr lang="pt-BR" sz="2400" b="1" dirty="0" smtClean="0"/>
              <a:t>7</a:t>
            </a:r>
            <a:r>
              <a:rPr lang="pt-BR" sz="2400" b="1" dirty="0"/>
              <a:t>. Petrobrás foi a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única que se arrisc</a:t>
            </a:r>
            <a:r>
              <a:rPr lang="pt-BR" sz="2400" b="1" dirty="0"/>
              <a:t>ou fazendo enormes investimentos para descobrir o petróleo na camada do pré-sal</a:t>
            </a:r>
            <a:endParaRPr lang="pt-BR" sz="2400" dirty="0"/>
          </a:p>
          <a:p>
            <a:r>
              <a:rPr lang="pt-BR" sz="2400" b="1" dirty="0"/>
              <a:t> </a:t>
            </a:r>
            <a:r>
              <a:rPr lang="pt-BR" sz="2400" b="1" dirty="0" smtClean="0"/>
              <a:t>8</a:t>
            </a:r>
            <a:r>
              <a:rPr lang="pt-BR" sz="2400" b="1" dirty="0"/>
              <a:t>. A operação e a máxima participação da Petrobrás nos Consórcios permitem que a maior parcela dos resultados econômicos sejam destinados para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atender às necessidades e garantir os direitos dos brasileiros</a:t>
            </a: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sz="2400" b="1" dirty="0"/>
              <a:t> </a:t>
            </a:r>
            <a:r>
              <a:rPr lang="pt-BR" sz="2400" b="1" dirty="0" smtClean="0"/>
              <a:t>9</a:t>
            </a:r>
            <a:r>
              <a:rPr lang="pt-BR" sz="2400" b="1" dirty="0"/>
              <a:t>. A operação e a máxima participação da Petrobrás nos Consórcios permitem que maior parcela do petróleo produzido seja propriedade da União garantindo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vantagem geopolítica estratégica</a:t>
            </a: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223581749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86397"/>
          </a:xfrm>
        </p:spPr>
        <p:txBody>
          <a:bodyPr/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AEPET - Principais razões porque a Petrobrás</a:t>
            </a:r>
            <a:b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deve ser a Operadora Única no Pré-Sal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269135"/>
          </a:xfrm>
        </p:spPr>
        <p:txBody>
          <a:bodyPr/>
          <a:lstStyle/>
          <a:p>
            <a:r>
              <a:rPr lang="pt-BR" b="1" dirty="0"/>
              <a:t> </a:t>
            </a:r>
            <a:r>
              <a:rPr lang="pt-BR" sz="2400" b="1" dirty="0"/>
              <a:t> 10. Promover a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geração de mais empregos</a:t>
            </a:r>
            <a:r>
              <a:rPr lang="pt-BR" sz="2400" b="1" dirty="0"/>
              <a:t> de qualidade no </a:t>
            </a:r>
            <a:r>
              <a:rPr lang="pt-BR" sz="2400" b="1" dirty="0" smtClean="0"/>
              <a:t>Brasil com a garantia do </a:t>
            </a:r>
            <a:r>
              <a:rPr lang="pt-BR" sz="2400" b="1" smtClean="0"/>
              <a:t>conteúdo nacional de 65%</a:t>
            </a:r>
            <a:endParaRPr lang="pt-BR" sz="2400" dirty="0"/>
          </a:p>
          <a:p>
            <a:r>
              <a:rPr lang="pt-BR" sz="2400" b="1" dirty="0"/>
              <a:t> 11. Não há necessidade de </a:t>
            </a:r>
            <a:r>
              <a:rPr lang="pt-BR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novos leilões e de urgência no desenvolvimento</a:t>
            </a:r>
            <a:r>
              <a:rPr lang="pt-BR" sz="2400" b="1" dirty="0"/>
              <a:t> de novos campos para atender e desenvolver o mercado interno</a:t>
            </a:r>
            <a:endParaRPr lang="pt-BR" sz="2400" dirty="0"/>
          </a:p>
          <a:p>
            <a:r>
              <a:rPr lang="pt-BR" sz="2400" b="1" dirty="0" smtClean="0"/>
              <a:t>12</a:t>
            </a:r>
            <a:r>
              <a:rPr lang="pt-BR" sz="2400" b="1" dirty="0"/>
              <a:t>. Os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riscos de exploração são mínimos</a:t>
            </a:r>
            <a:r>
              <a:rPr lang="pt-BR" sz="2400" b="1" dirty="0"/>
              <a:t>, a produtividade dos campos operados pela Petrobrás é alta e os custos são conhecidos pela companhia</a:t>
            </a:r>
            <a:endParaRPr lang="pt-BR" sz="2400" dirty="0"/>
          </a:p>
          <a:p>
            <a:r>
              <a:rPr lang="pt-BR" sz="2400" b="1" dirty="0"/>
              <a:t>13. Manter a Petrobrás em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vantagem na comparação </a:t>
            </a:r>
            <a:r>
              <a:rPr lang="pt-BR" sz="2400" b="1" dirty="0"/>
              <a:t>com seus Competidores</a:t>
            </a:r>
            <a:endParaRPr lang="pt-BR" sz="2400" dirty="0"/>
          </a:p>
          <a:p>
            <a:r>
              <a:rPr lang="pt-BR" sz="2400" b="1" dirty="0"/>
              <a:t> </a:t>
            </a:r>
            <a:r>
              <a:rPr lang="pt-BR" sz="2400" b="1" dirty="0" smtClean="0"/>
              <a:t>14</a:t>
            </a:r>
            <a:r>
              <a:rPr lang="pt-BR" sz="2400" b="1" dirty="0"/>
              <a:t>. O petróleo não é uma mercadoria qualquer e não existe substituto compatível para a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produção de combustíveis líquidos, petroquímicos e fertilizantes</a:t>
            </a: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23287556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pPr algn="ctr"/>
            <a:r>
              <a:rPr lang="pt-BR" sz="4000" b="1" dirty="0" smtClean="0"/>
              <a:t>Conclusão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382000" cy="4739759"/>
          </a:xfrm>
        </p:spPr>
        <p:txBody>
          <a:bodyPr/>
          <a:lstStyle/>
          <a:p>
            <a:r>
              <a:rPr lang="pt-BR" sz="2800" b="1" dirty="0" smtClean="0"/>
              <a:t>A exclusão da Petrobras como Operadora Única e sua participação obrigatória em todos os Consórcios de exploração, implicará na perda dos benefícios citados, </a:t>
            </a:r>
            <a:r>
              <a:rPr lang="pt-BR" sz="2800" b="1" dirty="0" smtClean="0">
                <a:solidFill>
                  <a:srgbClr val="FFC000"/>
                </a:solidFill>
              </a:rPr>
              <a:t>comprometendo irreparavelmente as condições pra o Desenvolvimento Sustentado do Brasil, com Justiça Social.</a:t>
            </a:r>
          </a:p>
          <a:p>
            <a:r>
              <a:rPr lang="pt-BR" sz="2800" b="1" dirty="0" smtClean="0"/>
              <a:t>A Petrobras Operadora Única, participante em todos os Consórcios e comandada pela União é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peça chave para o desenvolvimento tecnológico e do parque industrial do País</a:t>
            </a:r>
            <a:r>
              <a:rPr lang="pt-BR" sz="2800" b="1" dirty="0" smtClean="0"/>
              <a:t>, única forma de evitar o </a:t>
            </a:r>
            <a:r>
              <a:rPr lang="pt-BR" sz="2800" b="1" dirty="0" smtClean="0">
                <a:solidFill>
                  <a:srgbClr val="FFC000"/>
                </a:solidFill>
              </a:rPr>
              <a:t>futuro miserável que foi legado aos países que entregaram seu petróleo para os interesses Internacionais</a:t>
            </a:r>
            <a:r>
              <a:rPr lang="pt-BR" sz="2800" dirty="0" smtClean="0">
                <a:solidFill>
                  <a:srgbClr val="FFC000"/>
                </a:solidFill>
              </a:rPr>
              <a:t>.</a:t>
            </a:r>
            <a:endParaRPr lang="pt-BR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052820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82000" cy="553998"/>
          </a:xfrm>
        </p:spPr>
        <p:txBody>
          <a:bodyPr/>
          <a:lstStyle/>
          <a:p>
            <a:pPr algn="ctr"/>
            <a:r>
              <a:rPr lang="pt-BR" sz="4000" b="1" dirty="0" smtClean="0"/>
              <a:t>Sugestão de Ações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5"/>
            <a:ext cx="8382000" cy="5256584"/>
          </a:xfrm>
        </p:spPr>
        <p:txBody>
          <a:bodyPr/>
          <a:lstStyle/>
          <a:p>
            <a:r>
              <a:rPr lang="pt-BR" dirty="0" smtClean="0"/>
              <a:t>-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Divulgação do Manifesto</a:t>
            </a:r>
            <a:r>
              <a:rPr lang="pt-BR" dirty="0" smtClean="0"/>
              <a:t>: </a:t>
            </a:r>
            <a:r>
              <a:rPr lang="pt-BR" dirty="0" err="1" smtClean="0"/>
              <a:t>UNALE</a:t>
            </a:r>
            <a:r>
              <a:rPr lang="pt-BR" dirty="0" smtClean="0"/>
              <a:t> – Congresso – Executivo – nossas Entidades – Mídia</a:t>
            </a:r>
          </a:p>
          <a:p>
            <a:r>
              <a:rPr lang="pt-BR" dirty="0" smtClean="0"/>
              <a:t>- Reunião com as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bancadas dos Partidos no Congresso</a:t>
            </a:r>
          </a:p>
          <a:p>
            <a:r>
              <a:rPr lang="pt-BR" dirty="0" smtClean="0"/>
              <a:t>-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Frente Parlamentar </a:t>
            </a:r>
            <a:r>
              <a:rPr lang="pt-BR" dirty="0" smtClean="0"/>
              <a:t>na ALERGS </a:t>
            </a:r>
          </a:p>
          <a:p>
            <a:r>
              <a:rPr lang="pt-BR" dirty="0" smtClean="0"/>
              <a:t>- Apresentação aos líderes de bancada ALERGS</a:t>
            </a:r>
          </a:p>
          <a:p>
            <a:r>
              <a:rPr lang="pt-BR" dirty="0" smtClean="0"/>
              <a:t>- Reunião com as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bancadas na ALERGS</a:t>
            </a:r>
          </a:p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- Audiência Pública</a:t>
            </a:r>
          </a:p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</a:p>
          <a:p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-</a:t>
            </a: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0007485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30188"/>
            <a:ext cx="8439472" cy="1329595"/>
          </a:xfrm>
        </p:spPr>
        <p:txBody>
          <a:bodyPr/>
          <a:lstStyle/>
          <a:p>
            <a:pPr algn="ctr"/>
            <a:r>
              <a:rPr lang="pt-BR" sz="3200" b="1" dirty="0" smtClean="0">
                <a:solidFill>
                  <a:srgbClr val="FFFF00"/>
                </a:solidFill>
              </a:rPr>
              <a:t>Consequências da exclusão da Petrobras como Operadora Única e participante em todos os Consórcios</a:t>
            </a:r>
            <a:r>
              <a:rPr lang="pt-BR" sz="3200" b="1" dirty="0">
                <a:solidFill>
                  <a:srgbClr val="FFFF00"/>
                </a:solidFill>
              </a:rPr>
              <a:t/>
            </a:r>
            <a:br>
              <a:rPr lang="pt-BR" sz="3200" b="1" dirty="0">
                <a:solidFill>
                  <a:srgbClr val="FFFF00"/>
                </a:solidFill>
              </a:rPr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466112"/>
          </a:xfrm>
        </p:spPr>
        <p:txBody>
          <a:bodyPr/>
          <a:lstStyle/>
          <a:p>
            <a:r>
              <a:rPr lang="pt-BR" b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Resumo</a:t>
            </a:r>
          </a:p>
          <a:p>
            <a:r>
              <a:rPr lang="pt-BR" b="1" dirty="0" smtClean="0"/>
              <a:t>Controle </a:t>
            </a:r>
            <a:r>
              <a:rPr lang="pt-BR" b="1" dirty="0"/>
              <a:t>velocidade da extração – Desenvolvimento País</a:t>
            </a:r>
          </a:p>
          <a:p>
            <a:r>
              <a:rPr lang="pt-BR" b="1" dirty="0"/>
              <a:t>- Desnecessária extração recurso imprescindível finito</a:t>
            </a:r>
          </a:p>
          <a:p>
            <a:r>
              <a:rPr lang="pt-BR" b="1" dirty="0"/>
              <a:t>- Conteúdo nacional 65% - emprego, renda , desenvolvimento industrial e tecnológico;</a:t>
            </a:r>
          </a:p>
          <a:p>
            <a:r>
              <a:rPr lang="pt-BR" b="1" dirty="0"/>
              <a:t>- Fortalecimento estratégico e financeiro da PB</a:t>
            </a:r>
          </a:p>
          <a:p>
            <a:r>
              <a:rPr lang="pt-BR" b="1" dirty="0"/>
              <a:t>- Pelo menos 1/3 lucratividade fique com o Brasil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90574907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pPr algn="ctr"/>
            <a:r>
              <a:rPr lang="pt-BR" sz="4000" b="1" dirty="0" smtClean="0"/>
              <a:t>Tipos de Plataformas usadas pela Petrobras</a:t>
            </a:r>
            <a:endParaRPr lang="pt-BR" sz="4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1401"/>
            <a:ext cx="3223935" cy="46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33947"/>
            <a:ext cx="3456384" cy="47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31640" y="90872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Fixa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580112" y="90872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</a:rPr>
              <a:t>Auto </a:t>
            </a:r>
            <a:r>
              <a:rPr lang="pt-BR" sz="2400" b="1" dirty="0" err="1" smtClean="0">
                <a:solidFill>
                  <a:srgbClr val="FFFF00"/>
                </a:solidFill>
              </a:rPr>
              <a:t>elevável</a:t>
            </a:r>
            <a:endParaRPr lang="pt-B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619825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13155"/>
            <a:ext cx="3252318" cy="386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29" y="2132856"/>
            <a:ext cx="4168723" cy="322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71600" y="134076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Semissubmersível</a:t>
            </a:r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16016" y="1156101"/>
            <a:ext cx="4024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 smtClean="0">
                <a:solidFill>
                  <a:srgbClr val="FFFF00"/>
                </a:solidFill>
              </a:rPr>
              <a:t>FPSO</a:t>
            </a:r>
            <a:r>
              <a:rPr lang="pt-BR" sz="2400" b="1" dirty="0" smtClean="0">
                <a:solidFill>
                  <a:srgbClr val="FFFF00"/>
                </a:solidFill>
              </a:rPr>
              <a:t> – Floating, </a:t>
            </a:r>
            <a:r>
              <a:rPr lang="pt-BR" sz="2400" b="1" dirty="0" err="1" smtClean="0">
                <a:solidFill>
                  <a:srgbClr val="FFFF00"/>
                </a:solidFill>
              </a:rPr>
              <a:t>Production</a:t>
            </a:r>
            <a:r>
              <a:rPr lang="pt-BR" sz="2400" b="1" dirty="0" smtClean="0">
                <a:solidFill>
                  <a:srgbClr val="FFFF00"/>
                </a:solidFill>
              </a:rPr>
              <a:t>, </a:t>
            </a:r>
            <a:r>
              <a:rPr lang="pt-BR" sz="2400" b="1" dirty="0" err="1" smtClean="0">
                <a:solidFill>
                  <a:srgbClr val="FFFF00"/>
                </a:solidFill>
              </a:rPr>
              <a:t>Storage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and</a:t>
            </a:r>
            <a:r>
              <a:rPr lang="pt-BR" sz="2400" b="1" dirty="0" smtClean="0">
                <a:solidFill>
                  <a:srgbClr val="FFFF00"/>
                </a:solidFill>
              </a:rPr>
              <a:t> Overflow</a:t>
            </a:r>
            <a:endParaRPr lang="pt-B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264705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398111" cy="428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49" y="1844824"/>
            <a:ext cx="357757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27584" y="119675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 smtClean="0">
                <a:solidFill>
                  <a:srgbClr val="FFFF00"/>
                </a:solidFill>
              </a:rPr>
              <a:t>FPSO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Monocoluna</a:t>
            </a:r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48064" y="121156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 smtClean="0">
                <a:solidFill>
                  <a:srgbClr val="FFFF00"/>
                </a:solidFill>
              </a:rPr>
              <a:t>TLWP</a:t>
            </a:r>
            <a:endParaRPr lang="pt-B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427272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472608" cy="440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267744" y="123966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Navio Sonda</a:t>
            </a:r>
            <a:endParaRPr lang="pt-B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771126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398" y="2285470"/>
            <a:ext cx="7773206" cy="1144327"/>
          </a:xfrm>
        </p:spPr>
        <p:txBody>
          <a:bodyPr/>
          <a:lstStyle/>
          <a:p>
            <a:pPr algn="l"/>
            <a:r>
              <a:rPr lang="pt-BR" altLang="pt-BR" sz="4000" b="1"/>
              <a:t/>
            </a:r>
            <a:br>
              <a:rPr lang="pt-BR" altLang="pt-BR" sz="4000" b="1"/>
            </a:br>
            <a:endParaRPr lang="pt-BR" altLang="pt-BR" sz="1600" b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604" y="620705"/>
            <a:ext cx="7390997" cy="532851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Acredito que nossos netos olharão para o passado com total incredulidade. "Vocês sabiam que estavam lidando com uma mercadoria finita... </a:t>
            </a:r>
            <a:endParaRPr lang="pt-BR" altLang="pt-BR" sz="4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pt-BR" altLang="pt-BR" sz="4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pt-BR" altLang="pt-BR" sz="4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possível vocês terem construído uma economia sobre algo que iria desaparecer</a:t>
            </a:r>
            <a:r>
              <a:rPr lang="pt-BR" altLang="pt-BR" sz="4200" b="1" i="1" dirty="0" smtClean="0">
                <a:solidFill>
                  <a:srgbClr val="FFFF00"/>
                </a:solidFill>
              </a:rPr>
              <a:t>?“</a:t>
            </a:r>
          </a:p>
          <a:p>
            <a:pPr>
              <a:lnSpc>
                <a:spcPct val="90000"/>
              </a:lnSpc>
            </a:pPr>
            <a:endParaRPr lang="pt-BR" altLang="pt-BR" sz="4200" b="1" dirty="0"/>
          </a:p>
          <a:p>
            <a:pPr>
              <a:lnSpc>
                <a:spcPct val="90000"/>
              </a:lnSpc>
            </a:pPr>
            <a:r>
              <a:rPr lang="pt-BR" altLang="pt-BR" sz="2800" b="1" dirty="0"/>
              <a:t>Jeremy J. Gilbert, Engenheiro de Petróleo</a:t>
            </a:r>
          </a:p>
        </p:txBody>
      </p:sp>
    </p:spTree>
    <p:extLst>
      <p:ext uri="{BB962C8B-B14F-4D97-AF65-F5344CB8AC3E}">
        <p14:creationId xmlns="" xmlns:p14="http://schemas.microsoft.com/office/powerpoint/2010/main" val="1598480301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82000" cy="498598"/>
          </a:xfrm>
        </p:spPr>
        <p:txBody>
          <a:bodyPr/>
          <a:lstStyle/>
          <a:p>
            <a:pPr algn="ctr"/>
            <a:r>
              <a:rPr lang="pt-BR" sz="3600" b="1" dirty="0" smtClean="0"/>
              <a:t>Principais </a:t>
            </a:r>
            <a:r>
              <a:rPr lang="pt-BR" sz="3600" b="1" dirty="0"/>
              <a:t>diferenças entre os </a:t>
            </a:r>
            <a:r>
              <a:rPr lang="pt-BR" sz="3600" b="1" dirty="0" smtClean="0"/>
              <a:t>poços de petróleo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620688"/>
            <a:ext cx="8382000" cy="6093976"/>
          </a:xfrm>
        </p:spPr>
        <p:txBody>
          <a:bodyPr/>
          <a:lstStyle/>
          <a:p>
            <a:r>
              <a:rPr lang="pt-BR" sz="2400" b="1" u="sng" dirty="0" smtClean="0">
                <a:solidFill>
                  <a:schemeClr val="tx2">
                    <a:lumMod val="75000"/>
                  </a:schemeClr>
                </a:solidFill>
              </a:rPr>
              <a:t>Exploratórios</a:t>
            </a:r>
          </a:p>
          <a:p>
            <a:r>
              <a:rPr lang="pt-BR" sz="2400" dirty="0" smtClean="0"/>
              <a:t>a</a:t>
            </a:r>
            <a:r>
              <a:rPr lang="pt-BR" sz="2400" dirty="0"/>
              <a:t>) </a:t>
            </a:r>
            <a:r>
              <a:rPr lang="pt-BR" sz="2400" b="1" dirty="0">
                <a:solidFill>
                  <a:srgbClr val="FFFF00"/>
                </a:solidFill>
              </a:rPr>
              <a:t>Poço pioneiro</a:t>
            </a:r>
            <a:r>
              <a:rPr lang="pt-BR" sz="2400" dirty="0"/>
              <a:t>: é o primeiro poço perfurado na busca petróleo e/ou gás </a:t>
            </a:r>
            <a:r>
              <a:rPr lang="pt-BR" sz="2400" dirty="0" smtClean="0"/>
              <a:t>natural, após estudo sísmico para locação;</a:t>
            </a:r>
            <a:endParaRPr lang="pt-BR" sz="2400" dirty="0"/>
          </a:p>
          <a:p>
            <a:r>
              <a:rPr lang="pt-BR" sz="2400" dirty="0"/>
              <a:t>b) </a:t>
            </a:r>
            <a:r>
              <a:rPr lang="pt-BR" sz="2400" b="1" dirty="0">
                <a:solidFill>
                  <a:srgbClr val="FFFF00"/>
                </a:solidFill>
              </a:rPr>
              <a:t>Poço estratigráfico</a:t>
            </a:r>
            <a:r>
              <a:rPr lang="pt-BR" sz="2400" dirty="0"/>
              <a:t>: tipo de perfuração para mapear dados geológicos das camadas de rocha e obter outras informações relevantes;</a:t>
            </a:r>
          </a:p>
          <a:p>
            <a:r>
              <a:rPr lang="pt-BR" sz="2400" dirty="0"/>
              <a:t>c) </a:t>
            </a:r>
            <a:r>
              <a:rPr lang="pt-BR" sz="2400" b="1" dirty="0">
                <a:solidFill>
                  <a:srgbClr val="FFFF00"/>
                </a:solidFill>
              </a:rPr>
              <a:t>Poço de extensão ou </a:t>
            </a:r>
            <a:r>
              <a:rPr lang="pt-BR" sz="2400" b="1" dirty="0" err="1">
                <a:solidFill>
                  <a:srgbClr val="FFFF00"/>
                </a:solidFill>
              </a:rPr>
              <a:t>delimitatório</a:t>
            </a:r>
            <a:r>
              <a:rPr lang="pt-BR" sz="2400" dirty="0"/>
              <a:t>: esse tipo de poço é perfurado quando se quer ampliar ou demarcar os limites de uma jazida;</a:t>
            </a:r>
          </a:p>
          <a:p>
            <a:r>
              <a:rPr lang="pt-BR" sz="2400" dirty="0"/>
              <a:t>d) </a:t>
            </a:r>
            <a:r>
              <a:rPr lang="pt-BR" sz="2400" b="1" dirty="0">
                <a:solidFill>
                  <a:srgbClr val="FFFF00"/>
                </a:solidFill>
              </a:rPr>
              <a:t>Poço pioneiro adjacente</a:t>
            </a:r>
            <a:r>
              <a:rPr lang="pt-BR" sz="2400" dirty="0"/>
              <a:t>: perfuração feita para descobrir novas jazidas em uma área adjacente a uma descoberta anterior;</a:t>
            </a:r>
          </a:p>
          <a:p>
            <a:r>
              <a:rPr lang="pt-BR" sz="2400" dirty="0"/>
              <a:t>e) </a:t>
            </a:r>
            <a:r>
              <a:rPr lang="pt-BR" sz="2400" b="1" dirty="0">
                <a:solidFill>
                  <a:srgbClr val="FFFF00"/>
                </a:solidFill>
              </a:rPr>
              <a:t>Poço para jazida mais rasa</a:t>
            </a:r>
            <a:r>
              <a:rPr lang="pt-BR" sz="2400" dirty="0"/>
              <a:t>: para testar se existem jazidas mais rasas do que as já descobertas numa determinada área;</a:t>
            </a:r>
          </a:p>
          <a:p>
            <a:r>
              <a:rPr lang="pt-BR" sz="2400" dirty="0"/>
              <a:t>f) </a:t>
            </a:r>
            <a:r>
              <a:rPr lang="pt-BR" sz="2400" b="1" dirty="0">
                <a:solidFill>
                  <a:srgbClr val="FFFF00"/>
                </a:solidFill>
              </a:rPr>
              <a:t>Poço para jazida mais profunda</a:t>
            </a:r>
            <a:r>
              <a:rPr lang="pt-BR" sz="2400" dirty="0"/>
              <a:t>: para testar se existem jazidas mais profundas do que as já descobertas numa determinada área</a:t>
            </a:r>
            <a:r>
              <a:rPr lang="pt-BR" sz="2400" dirty="0" smtClean="0"/>
              <a:t>;;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2872254062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025717"/>
          </a:xfrm>
        </p:spPr>
        <p:txBody>
          <a:bodyPr/>
          <a:lstStyle/>
          <a:p>
            <a:r>
              <a:rPr lang="pt-BR" sz="2400" dirty="0"/>
              <a:t>Depois de todas as pesquisas e testes exploratórios nos poços pioneiros e adjacentes,  e verificada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descoberta tem viabilidade econômica</a:t>
            </a:r>
            <a:r>
              <a:rPr lang="pt-BR" sz="2400" dirty="0"/>
              <a:t>, evolui-se para os seguintes tipos de poços</a:t>
            </a:r>
            <a:r>
              <a:rPr lang="pt-BR" sz="2400" dirty="0" smtClean="0"/>
              <a:t>:</a:t>
            </a:r>
          </a:p>
          <a:p>
            <a:r>
              <a:rPr lang="pt-BR" sz="2400" b="1" u="sng" dirty="0" smtClean="0">
                <a:solidFill>
                  <a:schemeClr val="tx2">
                    <a:lumMod val="75000"/>
                  </a:schemeClr>
                </a:solidFill>
              </a:rPr>
              <a:t>Produção</a:t>
            </a:r>
            <a:endParaRPr lang="pt-BR" sz="2400" b="1" u="sng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sz="2400" dirty="0"/>
              <a:t>g) </a:t>
            </a:r>
            <a:r>
              <a:rPr lang="pt-BR" sz="2400" b="1" dirty="0">
                <a:solidFill>
                  <a:srgbClr val="FFFF00"/>
                </a:solidFill>
              </a:rPr>
              <a:t>Poço de produção ou desenvolvimento</a:t>
            </a:r>
            <a:r>
              <a:rPr lang="pt-BR" sz="2400" dirty="0"/>
              <a:t>: é com esse tipo de poço que drena-se o petróleo de um </a:t>
            </a:r>
            <a:r>
              <a:rPr lang="pt-BR" sz="2400" dirty="0" smtClean="0"/>
              <a:t>campo</a:t>
            </a:r>
          </a:p>
          <a:p>
            <a:r>
              <a:rPr lang="pt-BR" sz="2400" dirty="0"/>
              <a:t>h) </a:t>
            </a:r>
            <a:r>
              <a:rPr lang="pt-BR" sz="2400" b="1" dirty="0">
                <a:solidFill>
                  <a:srgbClr val="FFFF00"/>
                </a:solidFill>
              </a:rPr>
              <a:t>Poço de injeção ou injetor</a:t>
            </a:r>
            <a:r>
              <a:rPr lang="pt-BR" sz="2400" dirty="0"/>
              <a:t>: para aumentar ou melhorar a recuperação de petróleo e gás natural de um reservatório, são injetados fluidos como água e gás.</a:t>
            </a:r>
          </a:p>
          <a:p>
            <a:r>
              <a:rPr lang="pt-BR" sz="2400" dirty="0"/>
              <a:t>i) </a:t>
            </a:r>
            <a:r>
              <a:rPr lang="pt-BR" sz="2400" b="1" dirty="0">
                <a:solidFill>
                  <a:srgbClr val="FFFF00"/>
                </a:solidFill>
              </a:rPr>
              <a:t>Poço especial</a:t>
            </a:r>
            <a:r>
              <a:rPr lang="pt-BR" sz="2400" dirty="0"/>
              <a:t>: para quaisquer outros tipos de poço.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196627775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43198"/>
          </a:xfrm>
        </p:spPr>
        <p:txBody>
          <a:bodyPr/>
          <a:lstStyle/>
          <a:p>
            <a:pPr algn="ctr"/>
            <a:r>
              <a:rPr lang="pt-BR" sz="3200" b="1" dirty="0" smtClean="0"/>
              <a:t>Outras </a:t>
            </a:r>
            <a:r>
              <a:rPr lang="pt-BR" sz="3200" b="1" dirty="0"/>
              <a:t>classificações para os poços de petróleo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764704"/>
            <a:ext cx="8382000" cy="5909310"/>
          </a:xfrm>
        </p:spPr>
        <p:txBody>
          <a:bodyPr/>
          <a:lstStyle/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Quanto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a direção da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perfuração</a:t>
            </a:r>
          </a:p>
          <a:p>
            <a:r>
              <a:rPr lang="pt-BR" sz="2400" dirty="0" smtClean="0"/>
              <a:t>j</a:t>
            </a:r>
            <a:r>
              <a:rPr lang="pt-BR" sz="2400" dirty="0"/>
              <a:t>) </a:t>
            </a:r>
            <a:r>
              <a:rPr lang="pt-BR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Poço vertical</a:t>
            </a:r>
            <a:r>
              <a:rPr lang="pt-BR" sz="2400" dirty="0"/>
              <a:t>: nesse tipo de perfuração, a sonda e o alvo (ou objetivo) estão na mesma reta vertical;</a:t>
            </a:r>
          </a:p>
          <a:p>
            <a:r>
              <a:rPr lang="pt-BR" sz="2400" dirty="0"/>
              <a:t>k) </a:t>
            </a:r>
            <a:r>
              <a:rPr lang="pt-BR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Poço direcional</a:t>
            </a:r>
            <a:r>
              <a:rPr lang="pt-BR" sz="2400" dirty="0"/>
              <a:t>: qualquer poço em que a perfuração não é feita na vertical;</a:t>
            </a:r>
          </a:p>
          <a:p>
            <a:r>
              <a:rPr lang="pt-BR" sz="2400" dirty="0"/>
              <a:t>l) </a:t>
            </a:r>
            <a:r>
              <a:rPr lang="pt-BR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Poço horizontal</a:t>
            </a:r>
            <a:r>
              <a:rPr lang="pt-BR" sz="2400" dirty="0"/>
              <a:t>: é um tipo de perfuração feita na horizontal, especialmente para garantir um maior aproveitamento do petróleo.</a:t>
            </a:r>
          </a:p>
          <a:p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Outras formas de perfuração</a:t>
            </a:r>
            <a:r>
              <a:rPr lang="pt-BR" sz="2400" dirty="0"/>
              <a:t>:</a:t>
            </a:r>
          </a:p>
          <a:p>
            <a:r>
              <a:rPr lang="pt-BR" sz="2400" dirty="0"/>
              <a:t>m) </a:t>
            </a:r>
            <a:r>
              <a:rPr lang="pt-BR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Poço repetido</a:t>
            </a:r>
            <a:r>
              <a:rPr lang="pt-BR" sz="2400" dirty="0"/>
              <a:t>: quando, por algum motivo, e preciso perfurar novamente um poço, com os mesmos objetivos;</a:t>
            </a:r>
          </a:p>
          <a:p>
            <a:r>
              <a:rPr lang="pt-BR" sz="2400" dirty="0"/>
              <a:t>n) </a:t>
            </a:r>
            <a:r>
              <a:rPr lang="pt-BR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Poço partilhado ou multilateral</a:t>
            </a:r>
            <a:r>
              <a:rPr lang="pt-BR" sz="2400" dirty="0"/>
              <a:t>: nesse tipo, é aproveitado um poço já perfurado, ou parte dele, para objetivos diferentes; e</a:t>
            </a:r>
          </a:p>
          <a:p>
            <a:r>
              <a:rPr lang="pt-BR" sz="2400" dirty="0"/>
              <a:t>o) </a:t>
            </a:r>
            <a:r>
              <a:rPr lang="pt-BR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Poço desviado</a:t>
            </a:r>
            <a:r>
              <a:rPr lang="pt-BR" sz="2400" dirty="0"/>
              <a:t>: quando se desvia a trajetória da perfuração por causa de um obstáculo.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3307985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http://www.aepet.org.br/hotmailing/clientes/aepet/foto_pocos280px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875"/>
            <a:ext cx="7128792" cy="4680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860578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632848" cy="664797"/>
          </a:xfrm>
        </p:spPr>
        <p:txBody>
          <a:bodyPr/>
          <a:lstStyle/>
          <a:p>
            <a:pPr algn="ctr" eaLnBrk="1" hangingPunct="1"/>
            <a:r>
              <a:rPr lang="pt-BR" sz="2800" i="1" dirty="0" smtClean="0"/>
              <a:t>     </a:t>
            </a:r>
            <a:r>
              <a:rPr lang="pt-BR" altLang="pt-BR" sz="2800" b="1" dirty="0" smtClean="0">
                <a:solidFill>
                  <a:srgbClr val="00FFFF"/>
                </a:solidFill>
                <a:latin typeface="Corbel" pitchFamily="34" charset="0"/>
              </a:rPr>
              <a:t>Reservas</a:t>
            </a:r>
            <a:r>
              <a:rPr lang="pt-BR" altLang="pt-BR" sz="2800" b="1" dirty="0" smtClean="0">
                <a:solidFill>
                  <a:srgbClr val="00FFFF"/>
                </a:solidFill>
                <a:latin typeface="Consolas" pitchFamily="49" charset="0"/>
              </a:rPr>
              <a:t> provadas de petróleo</a:t>
            </a:r>
            <a:br>
              <a:rPr lang="pt-BR" altLang="pt-BR" sz="2800" b="1" dirty="0" smtClean="0">
                <a:solidFill>
                  <a:srgbClr val="00FFFF"/>
                </a:solidFill>
                <a:latin typeface="Consolas" pitchFamily="49" charset="0"/>
              </a:rPr>
            </a:br>
            <a:r>
              <a:rPr lang="pt-BR" altLang="pt-BR" sz="2000" b="1" dirty="0" smtClean="0">
                <a:solidFill>
                  <a:srgbClr val="FFCC00"/>
                </a:solidFill>
                <a:latin typeface="Consolas" pitchFamily="49" charset="0"/>
              </a:rPr>
              <a:t>(em bilhões de barris de petróleo equivalente)</a:t>
            </a:r>
            <a:endParaRPr lang="pt-BR" altLang="pt-BR" sz="2000" b="1" dirty="0">
              <a:solidFill>
                <a:srgbClr val="FFCC00"/>
              </a:solidFill>
              <a:latin typeface="Consolas" pitchFamily="49" charset="0"/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467600"/>
            <a:ext cx="7543800" cy="3276600"/>
          </a:xfrm>
        </p:spPr>
        <p:txBody>
          <a:bodyPr/>
          <a:lstStyle/>
          <a:p>
            <a:pPr algn="just" eaLnBrk="1" hangingPunct="1">
              <a:lnSpc>
                <a:spcPct val="60000"/>
              </a:lnSpc>
              <a:spcBef>
                <a:spcPct val="50000"/>
              </a:spcBef>
              <a:buClrTx/>
              <a:buFontTx/>
              <a:buNone/>
              <a:defRPr/>
            </a:pPr>
            <a:endParaRPr lang="pt-BR" sz="1800" smtClean="0">
              <a:latin typeface="Arial" charset="0"/>
            </a:endParaRPr>
          </a:p>
          <a:p>
            <a:pPr algn="just" eaLnBrk="1" hangingPunct="1">
              <a:lnSpc>
                <a:spcPct val="60000"/>
              </a:lnSpc>
              <a:spcBef>
                <a:spcPct val="50000"/>
              </a:spcBef>
              <a:buClrTx/>
              <a:buFontTx/>
              <a:buNone/>
              <a:defRPr/>
            </a:pPr>
            <a:endParaRPr lang="pt-BR" sz="1800" smtClean="0">
              <a:latin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143000" y="6538452"/>
            <a:ext cx="495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>
              <a:defRPr kumimoji="1"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pt-BR" altLang="pt-BR" sz="1000" b="0" dirty="0">
                <a:latin typeface="Arial" charset="0"/>
                <a:cs typeface="Arial" charset="0"/>
              </a:rPr>
              <a:t>Fonte: OPEP/ANP/UFRJ- BP(2010).</a:t>
            </a:r>
          </a:p>
        </p:txBody>
      </p:sp>
      <p:graphicFrame>
        <p:nvGraphicFramePr>
          <p:cNvPr id="14392" name="Group 5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6165866"/>
              </p:ext>
            </p:extLst>
          </p:nvPr>
        </p:nvGraphicFramePr>
        <p:xfrm>
          <a:off x="1143000" y="980727"/>
          <a:ext cx="6858000" cy="5395056"/>
        </p:xfrm>
        <a:graphic>
          <a:graphicData uri="http://schemas.openxmlformats.org/drawingml/2006/table">
            <a:tbl>
              <a:tblPr/>
              <a:tblGrid>
                <a:gridCol w="4870450"/>
                <a:gridCol w="1987550"/>
              </a:tblGrid>
              <a:tr h="119263"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Venezuela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296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Arábia Saudita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8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275</a:t>
                      </a:r>
                      <a:endParaRPr kumimoji="1" lang="pt-BR" altLang="pt-BR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Irã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145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Canadá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Iraque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125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Brasil     (Pré-sal: estimativa 100 + ...)         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117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Kuwait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Emirados Árabes Unidos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98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Rússia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79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Líbia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Nigéria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36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EUA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Qatar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15,2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Brasil     (antes Pré-sal</a:t>
                      </a:r>
                      <a:r>
                        <a:rPr kumimoji="1" lang="pt-BR" altLang="pt-B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: estimativa 100 + ...)         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17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China e México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Noruega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9,3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47806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effectLst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effectLst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14400" y="2286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4200" b="0">
              <a:solidFill>
                <a:schemeClr val="accent1"/>
              </a:solidFill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914400" y="1676400"/>
            <a:ext cx="754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</a:pPr>
            <a:endParaRPr lang="pt-BR" altLang="pt-BR" b="0"/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pt-BR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7344"/>
            <a:ext cx="9144000" cy="6772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15806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978775" cy="44319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pt-BR" altLang="pt-BR" sz="32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    O sucesso da Noruega e o fracasso dos outros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675687" cy="499829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800" dirty="0" smtClean="0">
                <a:effectLst/>
              </a:rPr>
              <a:t>Até a década de 60, a Noruega era </a:t>
            </a:r>
            <a:r>
              <a:rPr lang="pt-BR" altLang="pt-BR" sz="2800" dirty="0" smtClean="0">
                <a:solidFill>
                  <a:srgbClr val="FFFF00"/>
                </a:solidFill>
                <a:effectLst/>
              </a:rPr>
              <a:t>o segundo</a:t>
            </a:r>
            <a:r>
              <a:rPr lang="pt-BR" altLang="pt-BR" sz="2800" dirty="0" smtClean="0">
                <a:effectLst/>
              </a:rPr>
              <a:t> </a:t>
            </a:r>
            <a:r>
              <a:rPr lang="pt-BR" altLang="pt-BR" sz="2800" dirty="0" smtClean="0">
                <a:solidFill>
                  <a:srgbClr val="FFFF00"/>
                </a:solidFill>
                <a:effectLst/>
              </a:rPr>
              <a:t>país mais pobre da Europa</a:t>
            </a:r>
            <a:r>
              <a:rPr lang="pt-BR" altLang="pt-BR" sz="2800" dirty="0" smtClean="0">
                <a:effectLst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pt-BR" altLang="pt-BR" sz="2800" dirty="0" smtClean="0">
                <a:effectLst/>
              </a:rPr>
              <a:t>Descobriu petróleo no Mar do Norte, administrou bem.</a:t>
            </a:r>
          </a:p>
          <a:p>
            <a:pPr>
              <a:lnSpc>
                <a:spcPct val="90000"/>
              </a:lnSpc>
            </a:pPr>
            <a:r>
              <a:rPr lang="pt-BR" altLang="pt-BR" sz="2800" dirty="0" smtClean="0">
                <a:solidFill>
                  <a:srgbClr val="FFFF00"/>
                </a:solidFill>
                <a:effectLst/>
              </a:rPr>
              <a:t>Tornou-se  o país mais desenvolvido do mundo </a:t>
            </a:r>
            <a:r>
              <a:rPr lang="pt-BR" altLang="pt-BR" sz="2800" dirty="0">
                <a:solidFill>
                  <a:srgbClr val="FFFF00"/>
                </a:solidFill>
              </a:rPr>
              <a:t>e com  o melhor  IDH</a:t>
            </a:r>
            <a:r>
              <a:rPr lang="pt-BR" altLang="pt-BR" sz="2800" dirty="0" smtClean="0">
                <a:effectLst/>
              </a:rPr>
              <a:t>, nos últimos cinco anos. E ainda tem uma </a:t>
            </a:r>
            <a:r>
              <a:rPr lang="pt-BR" altLang="pt-BR" sz="2800" u="sng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reserva de 9 bilhões de barris</a:t>
            </a:r>
            <a:r>
              <a:rPr lang="pt-BR" altLang="pt-BR" sz="2800" dirty="0" smtClean="0">
                <a:effectLst/>
              </a:rPr>
              <a:t>, em </a:t>
            </a:r>
            <a:r>
              <a:rPr lang="pt-BR" altLang="pt-BR" sz="2800" dirty="0" smtClean="0">
                <a:solidFill>
                  <a:srgbClr val="FFFF00"/>
                </a:solidFill>
                <a:effectLst/>
              </a:rPr>
              <a:t>um Fundo  Soberano de 900 bilhões de Euros</a:t>
            </a:r>
            <a:r>
              <a:rPr lang="pt-BR" altLang="pt-BR" sz="2800" dirty="0" smtClean="0">
                <a:effectLst/>
              </a:rPr>
              <a:t> para, quando  acabar o petróleo, manter a qualidade de vida da população.</a:t>
            </a:r>
          </a:p>
          <a:p>
            <a:pPr>
              <a:lnSpc>
                <a:spcPct val="90000"/>
              </a:lnSpc>
            </a:pPr>
            <a:endParaRPr lang="pt-BR" altLang="pt-BR" sz="2800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pt-BR" altLang="pt-BR" sz="2800" dirty="0" smtClean="0">
                <a:effectLst/>
              </a:rPr>
              <a:t>Por outro lado, os países que entregaram  seu petróleo para multinacionais </a:t>
            </a:r>
            <a:r>
              <a:rPr lang="pt-BR" altLang="pt-BR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estão na  miséria: Gabão, Nigéria, Angola, Iraque e outros</a:t>
            </a:r>
            <a:r>
              <a:rPr lang="pt-BR" altLang="pt-BR" sz="2800" dirty="0" smtClean="0">
                <a:effectLst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861395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82000" cy="498598"/>
          </a:xfrm>
        </p:spPr>
        <p:txBody>
          <a:bodyPr/>
          <a:lstStyle/>
          <a:p>
            <a:pPr algn="ctr"/>
            <a:r>
              <a:rPr lang="pt-BR" altLang="pt-BR" sz="3600" b="1" dirty="0" smtClean="0"/>
              <a:t>Gás de Xisto - Equalizando </a:t>
            </a:r>
            <a:r>
              <a:rPr lang="pt-BR" altLang="pt-BR" sz="3600" b="1" dirty="0"/>
              <a:t>Informações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453253"/>
          </a:xfrm>
        </p:spPr>
        <p:txBody>
          <a:bodyPr/>
          <a:lstStyle/>
          <a:p>
            <a:r>
              <a:rPr lang="pt-BR" altLang="pt-BR" sz="3600" b="1" dirty="0"/>
              <a:t>Desfazendo mitos midiáticos:</a:t>
            </a:r>
          </a:p>
          <a:p>
            <a:r>
              <a:rPr lang="pt-BR" altLang="pt-BR" b="1" dirty="0" smtClean="0"/>
              <a:t>1.</a:t>
            </a:r>
            <a:r>
              <a:rPr lang="pt-BR" altLang="pt-BR" dirty="0" smtClean="0"/>
              <a:t>  O </a:t>
            </a:r>
            <a:r>
              <a:rPr lang="pt-BR" altLang="pt-BR" dirty="0" err="1" smtClean="0"/>
              <a:t>Shale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Gaz</a:t>
            </a:r>
            <a:r>
              <a:rPr lang="pt-BR" altLang="pt-BR" dirty="0" smtClean="0"/>
              <a:t> é a </a:t>
            </a:r>
            <a:r>
              <a:rPr lang="pt-BR" altLang="pt-BR" dirty="0" err="1" smtClean="0"/>
              <a:t>panacéia</a:t>
            </a:r>
            <a:r>
              <a:rPr lang="pt-BR" altLang="pt-BR" dirty="0" smtClean="0"/>
              <a:t> toda que vem    	sendo badalada pela mídia?</a:t>
            </a:r>
          </a:p>
          <a:p>
            <a:r>
              <a:rPr lang="pt-BR" altLang="pt-BR" b="1" dirty="0" smtClean="0"/>
              <a:t>2.</a:t>
            </a:r>
            <a:r>
              <a:rPr lang="pt-BR" altLang="pt-BR" dirty="0" smtClean="0"/>
              <a:t>  A era do Petróleo está com os dias 	contados?</a:t>
            </a:r>
          </a:p>
          <a:p>
            <a:r>
              <a:rPr lang="pt-BR" altLang="pt-BR" b="1" dirty="0" smtClean="0"/>
              <a:t>3.</a:t>
            </a:r>
            <a:r>
              <a:rPr lang="pt-BR" altLang="pt-BR" dirty="0" smtClean="0"/>
              <a:t>  O </a:t>
            </a:r>
            <a:r>
              <a:rPr lang="pt-BR" altLang="pt-BR" dirty="0" err="1" smtClean="0"/>
              <a:t>Shale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Gaz</a:t>
            </a:r>
            <a:r>
              <a:rPr lang="pt-BR" altLang="pt-BR" dirty="0" smtClean="0"/>
              <a:t> vai colocar no chão o preço 	do petróleo? Ou o inverso?</a:t>
            </a:r>
          </a:p>
        </p:txBody>
      </p:sp>
    </p:spTree>
    <p:extLst>
      <p:ext uri="{BB962C8B-B14F-4D97-AF65-F5344CB8AC3E}">
        <p14:creationId xmlns="" xmlns:p14="http://schemas.microsoft.com/office/powerpoint/2010/main" val="1040732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899592" y="188640"/>
            <a:ext cx="7920880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>
                <a:solidFill>
                  <a:srgbClr val="FFFF00"/>
                </a:solidFill>
                <a:latin typeface="+mj-lt"/>
              </a:rPr>
              <a:t>Projeção da produção  dos EUA – </a:t>
            </a:r>
            <a:r>
              <a:rPr lang="pt-BR" altLang="pt-BR" sz="2800" b="1" dirty="0" smtClean="0">
                <a:solidFill>
                  <a:srgbClr val="FFFF00"/>
                </a:solidFill>
                <a:latin typeface="+mj-lt"/>
              </a:rPr>
              <a:t>2040</a:t>
            </a:r>
            <a:r>
              <a:rPr lang="pt-BR" altLang="pt-BR" sz="2800" b="1" dirty="0">
                <a:solidFill>
                  <a:srgbClr val="FFFF00"/>
                </a:solidFill>
                <a:latin typeface="+mj-lt"/>
              </a:rPr>
              <a:t/>
            </a:r>
            <a:br>
              <a:rPr lang="pt-BR" altLang="pt-BR" sz="2800" b="1" dirty="0">
                <a:solidFill>
                  <a:srgbClr val="FFFF00"/>
                </a:solidFill>
                <a:latin typeface="+mj-lt"/>
              </a:rPr>
            </a:br>
            <a:r>
              <a:rPr lang="pt-BR" altLang="pt-BR" sz="2000" dirty="0">
                <a:solidFill>
                  <a:srgbClr val="FFFF00"/>
                </a:solidFill>
              </a:rPr>
              <a:t>incluindo o </a:t>
            </a:r>
            <a:r>
              <a:rPr lang="pt-BR" altLang="pt-BR" sz="2000" dirty="0" err="1">
                <a:solidFill>
                  <a:srgbClr val="FFFF00"/>
                </a:solidFill>
              </a:rPr>
              <a:t>Shale</a:t>
            </a:r>
            <a:r>
              <a:rPr lang="pt-BR" altLang="pt-BR" sz="2000" dirty="0">
                <a:solidFill>
                  <a:srgbClr val="FFFF00"/>
                </a:solidFill>
              </a:rPr>
              <a:t> </a:t>
            </a:r>
            <a:r>
              <a:rPr lang="pt-BR" altLang="pt-BR" sz="2000" dirty="0" err="1">
                <a:solidFill>
                  <a:srgbClr val="FFFF00"/>
                </a:solidFill>
              </a:rPr>
              <a:t>gas</a:t>
            </a:r>
            <a:endParaRPr lang="pt-BR" altLang="pt-BR" sz="2000" dirty="0">
              <a:solidFill>
                <a:srgbClr val="FFFF00"/>
              </a:solidFill>
            </a:endParaRPr>
          </a:p>
        </p:txBody>
      </p:sp>
      <p:pic>
        <p:nvPicPr>
          <p:cNvPr id="7171" name="Picture 5" descr="Projeção da Produçao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83" y="1169368"/>
            <a:ext cx="7661096" cy="521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5931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12875"/>
            <a:ext cx="71628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2195513" y="0"/>
            <a:ext cx="63055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400" i="1">
                <a:solidFill>
                  <a:srgbClr val="FFFF00"/>
                </a:solidFill>
              </a:rPr>
              <a:t>Projeção de produção dos EUA</a:t>
            </a:r>
          </a:p>
        </p:txBody>
      </p:sp>
    </p:spTree>
    <p:extLst>
      <p:ext uri="{BB962C8B-B14F-4D97-AF65-F5344CB8AC3E}">
        <p14:creationId xmlns="" xmlns:p14="http://schemas.microsoft.com/office/powerpoint/2010/main" val="917252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Power Point verde1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1587</Words>
  <Application>Microsoft Office PowerPoint</Application>
  <PresentationFormat>Apresentação na tela (4:3)</PresentationFormat>
  <Paragraphs>211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33</vt:i4>
      </vt:variant>
    </vt:vector>
  </HeadingPairs>
  <TitlesOfParts>
    <vt:vector size="35" baseType="lpstr">
      <vt:lpstr>Tema do Office</vt:lpstr>
      <vt:lpstr>Tema Power Point verde1</vt:lpstr>
      <vt:lpstr>Slide 1</vt:lpstr>
      <vt:lpstr>Slide 2</vt:lpstr>
      <vt:lpstr> </vt:lpstr>
      <vt:lpstr>     Reservas provadas de petróleo (em bilhões de barris de petróleo equivalente)</vt:lpstr>
      <vt:lpstr>Slide 5</vt:lpstr>
      <vt:lpstr>    O sucesso da Noruega e o fracasso dos outros</vt:lpstr>
      <vt:lpstr>Gás de Xisto - Equalizando Informações</vt:lpstr>
      <vt:lpstr>Slide 8</vt:lpstr>
      <vt:lpstr>Slide 9</vt:lpstr>
      <vt:lpstr>Fusões das sete irmãs para sobreviver     (já dominaram 90 das reservas. hoje&lt;5% das reservas)</vt:lpstr>
      <vt:lpstr>                   Por que o preço do petróleo caiu?  </vt:lpstr>
      <vt:lpstr>POR QUE LEILÕES DE PETRÓLEO?</vt:lpstr>
      <vt:lpstr>Jogo de cartas marcadas</vt:lpstr>
      <vt:lpstr>Slide 14</vt:lpstr>
      <vt:lpstr>Atribuições e competências legais da Petrobras </vt:lpstr>
      <vt:lpstr>PLS 131/15 - Alterações</vt:lpstr>
      <vt:lpstr>PLS 131/15 – Esclusões </vt:lpstr>
      <vt:lpstr>Justificações do PLS 131/15 </vt:lpstr>
      <vt:lpstr>Comentários às justificações </vt:lpstr>
      <vt:lpstr>AEPET - Principais razões porque a Petrobrás  deve ser a Operadora Única no Pré-Sal</vt:lpstr>
      <vt:lpstr>AEPET - Principais razões porque a Petrobrás  deve ser a Operadora Única no Pré-Sal</vt:lpstr>
      <vt:lpstr>AEPET - Principais razões porque a Petrobrás  deve ser a Operadora Única no Pré-Sal</vt:lpstr>
      <vt:lpstr>Conclusão</vt:lpstr>
      <vt:lpstr>Sugestão de Ações</vt:lpstr>
      <vt:lpstr>Consequências da exclusão da Petrobras como Operadora Única e participante em todos os Consórcios </vt:lpstr>
      <vt:lpstr>Tipos de Plataformas usadas pela Petrobras</vt:lpstr>
      <vt:lpstr>Slide 27</vt:lpstr>
      <vt:lpstr>Slide 28</vt:lpstr>
      <vt:lpstr>Slide 29</vt:lpstr>
      <vt:lpstr>Principais diferenças entre os poços de petróleo</vt:lpstr>
      <vt:lpstr>Slide 31</vt:lpstr>
      <vt:lpstr>Outras classificações para os poços de petróleo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Raul</dc:creator>
  <cp:lastModifiedBy>imprensa</cp:lastModifiedBy>
  <cp:revision>31</cp:revision>
  <dcterms:created xsi:type="dcterms:W3CDTF">2015-05-30T22:16:38Z</dcterms:created>
  <dcterms:modified xsi:type="dcterms:W3CDTF">2015-06-15T16:22:07Z</dcterms:modified>
</cp:coreProperties>
</file>